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348" r:id="rId12"/>
    <p:sldId id="298" r:id="rId13"/>
    <p:sldId id="299" r:id="rId14"/>
    <p:sldId id="332" r:id="rId15"/>
    <p:sldId id="302" r:id="rId16"/>
    <p:sldId id="335" r:id="rId17"/>
    <p:sldId id="306" r:id="rId18"/>
    <p:sldId id="307" r:id="rId19"/>
    <p:sldId id="349" r:id="rId20"/>
    <p:sldId id="350" r:id="rId21"/>
    <p:sldId id="338" r:id="rId22"/>
    <p:sldId id="345" r:id="rId23"/>
    <p:sldId id="353" r:id="rId24"/>
    <p:sldId id="352" r:id="rId25"/>
    <p:sldId id="35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9A5C"/>
    <a:srgbClr val="FE6E70"/>
    <a:srgbClr val="F1A1E0"/>
    <a:srgbClr val="FF002B"/>
    <a:srgbClr val="543722"/>
    <a:srgbClr val="D1AB8F"/>
    <a:srgbClr val="774E30"/>
    <a:srgbClr val="FFFFFF"/>
    <a:srgbClr val="FF002A"/>
    <a:srgbClr val="89F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microsoft.com/office/2007/relationships/hdphoto" Target="../media/hdphoto1.wdp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11" Type="http://schemas.openxmlformats.org/officeDocument/2006/relationships/image" Target="../media/image29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openxmlformats.org/officeDocument/2006/relationships/image" Target="../media/image18.png"/><Relationship Id="rId4" Type="http://schemas.openxmlformats.org/officeDocument/2006/relationships/image" Target="../media/image26.gif"/><Relationship Id="rId9" Type="http://schemas.openxmlformats.org/officeDocument/2006/relationships/image" Target="../media/image1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7.png"/><Relationship Id="rId4" Type="http://schemas.openxmlformats.org/officeDocument/2006/relationships/image" Target="../media/image3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67" y="-1"/>
            <a:ext cx="2873433" cy="35782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873433" cy="3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일러스트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77" y="1000848"/>
            <a:ext cx="3159046" cy="56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28" y="1011403"/>
            <a:ext cx="3157532" cy="56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1" y="1335400"/>
            <a:ext cx="3034978" cy="5395517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473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플레이어가 </a:t>
            </a:r>
            <a:r>
              <a:rPr lang="ko-KR" altLang="en-US" sz="1200" dirty="0"/>
              <a:t>착용중인 무기 표시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일반 몬스터</a:t>
            </a:r>
            <a:endParaRPr lang="en-US" altLang="ko-KR" sz="1200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: Move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it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보스 몬스터</a:t>
            </a:r>
            <a:endParaRPr lang="en-US" altLang="ko-KR" sz="1200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Drop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공격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ttack</a:t>
            </a: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※</a:t>
            </a:r>
            <a:r>
              <a:rPr lang="en-US" altLang="ko-KR" sz="1000" b="1" dirty="0"/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일반 몬스터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보스 몬스터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= 1 : 1.5)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80 : 130 = 120 : 195  </a:t>
            </a:r>
            <a:r>
              <a:rPr lang="en-US" altLang="ko-KR" sz="1050" b="1" dirty="0" smtClean="0"/>
              <a:t>Unity </a:t>
            </a:r>
            <a:r>
              <a:rPr lang="ko-KR" altLang="en-US" sz="1050" b="1" dirty="0" smtClean="0"/>
              <a:t>엔진 해상도 </a:t>
            </a:r>
            <a:r>
              <a:rPr lang="en-US" altLang="ko-KR" sz="1050" b="1" dirty="0" smtClean="0"/>
              <a:t>: 1080x1920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데미지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플레이어가 몬스터 공격시 </a:t>
            </a:r>
            <a:r>
              <a:rPr lang="ko-KR" altLang="en-US" sz="1200" b="1" dirty="0"/>
              <a:t>입힌 데미지 </a:t>
            </a:r>
            <a:r>
              <a:rPr lang="ko-KR" altLang="en-US" sz="1200" b="1" dirty="0" smtClean="0"/>
              <a:t>표시 후 </a:t>
            </a:r>
            <a:r>
              <a:rPr lang="ko-KR" altLang="en-US" sz="1200" b="1" dirty="0" smtClean="0"/>
              <a:t>사라짐</a:t>
            </a:r>
            <a:endParaRPr lang="en-US" altLang="ko-KR" sz="1200" b="1" dirty="0" smtClean="0"/>
          </a:p>
          <a:p>
            <a:r>
              <a:rPr lang="ko-KR" altLang="en-US" sz="1200" b="1" dirty="0" smtClean="0"/>
              <a:t>보스 스킬</a:t>
            </a:r>
            <a:r>
              <a:rPr lang="en-US" altLang="ko-KR" sz="1200" b="1" dirty="0" smtClean="0"/>
              <a:t>, </a:t>
            </a:r>
            <a:r>
              <a:rPr lang="ko-KR" altLang="en-US" sz="1200" b="1" dirty="0"/>
              <a:t>치명타 공격은 텍스트 컬러 </a:t>
            </a:r>
            <a:r>
              <a:rPr lang="ko-KR" altLang="en-US" sz="1200" b="1" dirty="0" smtClean="0"/>
              <a:t>변경으로 차별화를 줌</a:t>
            </a:r>
            <a:endParaRPr lang="en-US" altLang="ko-KR" sz="1200" b="1" dirty="0" smtClean="0"/>
          </a:p>
          <a:p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데미지 수치 표시는 </a:t>
            </a:r>
            <a:r>
              <a:rPr lang="ko-KR" altLang="en-US" sz="900" b="1" dirty="0" smtClean="0">
                <a:solidFill>
                  <a:schemeClr val="bg2">
                    <a:lumMod val="50000"/>
                  </a:schemeClr>
                </a:solidFill>
              </a:rPr>
              <a:t>아래에서 위로 직선으로 올라감</a:t>
            </a:r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207562" y="2597820"/>
            <a:ext cx="905606" cy="818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117475" y="2449460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224295" y="2597820"/>
            <a:ext cx="944680" cy="818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150469" y="2461051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058310" y="220692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2406048" y="2147539"/>
            <a:ext cx="603852" cy="340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2330" y="3564660"/>
            <a:ext cx="3029652" cy="316625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6168" y="1335926"/>
            <a:ext cx="3035814" cy="81161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54247" y="1327058"/>
            <a:ext cx="3034978" cy="820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" t="46146" r="2216" b="43262"/>
          <a:stretch/>
        </p:blipFill>
        <p:spPr>
          <a:xfrm>
            <a:off x="4130922" y="3493648"/>
            <a:ext cx="4241019" cy="841472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1" y="1335400"/>
            <a:ext cx="3034978" cy="5395517"/>
          </a:xfrm>
          <a:prstGeom prst="rect">
            <a:avLst/>
          </a:prstGeom>
        </p:spPr>
      </p:pic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30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 smtClean="0"/>
              <a:t>4.5</a:t>
            </a:r>
            <a:r>
              <a:rPr lang="ko-KR" altLang="en-US" sz="1050" b="1" dirty="0" smtClean="0"/>
              <a:t>개까지 </a:t>
            </a:r>
            <a:r>
              <a:rPr lang="ko-KR" altLang="en-US" sz="1050" b="1" dirty="0"/>
              <a:t>정렬 </a:t>
            </a:r>
            <a:r>
              <a:rPr lang="en-US" altLang="ko-KR" sz="1050" b="1" dirty="0"/>
              <a:t>(Default</a:t>
            </a:r>
            <a:r>
              <a:rPr lang="en-US" altLang="ko-KR" sz="1050" b="1" dirty="0" smtClean="0"/>
              <a:t>)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chemeClr val="accent1"/>
                </a:solidFill>
              </a:rPr>
              <a:t>B</a:t>
            </a:r>
            <a:r>
              <a:rPr lang="en-US" altLang="ko-KR" sz="1400" b="1" dirty="0">
                <a:solidFill>
                  <a:schemeClr val="accent1"/>
                </a:solidFill>
              </a:rPr>
              <a:t>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</a:t>
            </a:r>
            <a:r>
              <a:rPr lang="ko-KR" altLang="en-US" sz="1200" b="1" dirty="0" err="1" smtClean="0"/>
              <a:t>어두워짐</a:t>
            </a:r>
            <a:endParaRPr lang="en-US" altLang="ko-KR" sz="1200" b="1" dirty="0" smtClean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훈련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레벨 업 버튼 터치 시 썸네일 점등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이펙트 효과</a:t>
            </a:r>
            <a:r>
              <a:rPr lang="en-US" altLang="ko-KR" sz="1050" dirty="0" smtClean="0"/>
              <a:t>)</a:t>
            </a:r>
            <a:endParaRPr lang="en-US" altLang="ko-KR" sz="1050" dirty="0" smtClean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훈련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의 </a:t>
            </a:r>
            <a:r>
              <a:rPr lang="ko-KR" altLang="en-US" sz="1400" b="1" dirty="0">
                <a:solidFill>
                  <a:srgbClr val="FF0000"/>
                </a:solidFill>
              </a:rPr>
              <a:t>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 smtClean="0"/>
              <a:t>‘MAX’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</a:t>
            </a:r>
            <a:r>
              <a:rPr lang="ko-KR" altLang="en-US" sz="1050" dirty="0" smtClean="0"/>
              <a:t>금액</a:t>
            </a:r>
            <a:endParaRPr lang="en-US" altLang="ko-KR" sz="1050" dirty="0" smtClean="0"/>
          </a:p>
          <a:p>
            <a:r>
              <a:rPr lang="ko-KR" altLang="en-US" sz="1050" b="1" dirty="0" smtClean="0"/>
              <a:t>금액 </a:t>
            </a:r>
            <a:r>
              <a:rPr lang="ko-KR" altLang="en-US" sz="1050" b="1" dirty="0" smtClean="0"/>
              <a:t>충족 시 ↑ </a:t>
            </a:r>
            <a:r>
              <a:rPr lang="ko-KR" altLang="en-US" sz="1050" b="1" dirty="0" smtClean="0"/>
              <a:t>아이콘 표시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시간이 지날수록 게이지가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</a:t>
            </a:r>
            <a:r>
              <a:rPr lang="ko-KR" altLang="en-US" sz="1050" b="1" dirty="0" err="1" smtClean="0">
                <a:solidFill>
                  <a:srgbClr val="FF0000"/>
                </a:solidFill>
              </a:rPr>
              <a:t>채워짐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185811" y="3545201"/>
            <a:ext cx="79102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443285" y="3241059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071213" y="3463849"/>
            <a:ext cx="1251679" cy="5650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66543" y="32201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5579" y="3587979"/>
            <a:ext cx="827034" cy="68063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321120" y="3620523"/>
            <a:ext cx="1120393" cy="3857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069097" y="4030671"/>
            <a:ext cx="2372416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88042" y="3382537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064496" y="4316849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828773" y="3370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43841" y="1334594"/>
            <a:ext cx="3038535" cy="22361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9172" y="3570766"/>
            <a:ext cx="3023204" cy="267763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595526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9211" y="6248400"/>
            <a:ext cx="3023126" cy="482517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6248400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153" name="위쪽/아래쪽 화살표 152"/>
          <p:cNvSpPr/>
          <p:nvPr/>
        </p:nvSpPr>
        <p:spPr>
          <a:xfrm>
            <a:off x="3616706" y="4087388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037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161679"/>
              </p:ext>
            </p:extLst>
          </p:nvPr>
        </p:nvGraphicFramePr>
        <p:xfrm>
          <a:off x="479179" y="4418438"/>
          <a:ext cx="5850185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0037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70037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70037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70037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  <a:gridCol w="1170037">
                  <a:extLst>
                    <a:ext uri="{9D8B030D-6E8A-4147-A177-3AD203B41FA5}">
                      <a16:colId xmlns:a16="http://schemas.microsoft.com/office/drawing/2014/main" val="3755281425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[D]</a:t>
                      </a:r>
                      <a:endParaRPr lang="ko-KR" altLang="en-US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업그레이드</a:t>
                      </a:r>
                      <a:endParaRPr lang="en-US" altLang="ko-KR" sz="11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완료 상태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25320" y="1827792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632936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6426007" y="4636872"/>
            <a:ext cx="33160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 smtClean="0"/>
              <a:t>모든 업그레이드가 완료되어 더 이상 구매할 수 없는 상태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b="1" dirty="0" smtClean="0"/>
              <a:t>D) </a:t>
            </a:r>
            <a:r>
              <a:rPr lang="ko-KR" altLang="en-US" sz="1000" b="1" dirty="0" smtClean="0"/>
              <a:t>해금 조건을 만족하지 못한 상태</a:t>
            </a:r>
            <a:endParaRPr lang="en-US" altLang="ko-KR" sz="1000" b="1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114204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93" y="4959341"/>
            <a:ext cx="578528" cy="47251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32" y="5016755"/>
            <a:ext cx="306574" cy="28741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945" y="5230309"/>
            <a:ext cx="108994" cy="14532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115" y="5230309"/>
            <a:ext cx="108994" cy="14532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545" y="5231905"/>
            <a:ext cx="84545" cy="14181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66" y="4959341"/>
            <a:ext cx="578528" cy="47251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705" y="5016755"/>
            <a:ext cx="306575" cy="28741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518" y="5230309"/>
            <a:ext cx="108995" cy="14532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88" y="5230309"/>
            <a:ext cx="108995" cy="145326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18" y="5231905"/>
            <a:ext cx="84546" cy="141819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41" y="4959341"/>
            <a:ext cx="578527" cy="47251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71" y="4959341"/>
            <a:ext cx="578527" cy="4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" t="46146" r="2117" b="43544"/>
          <a:stretch/>
        </p:blipFill>
        <p:spPr>
          <a:xfrm>
            <a:off x="4162560" y="1873790"/>
            <a:ext cx="4286187" cy="823399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 smtClean="0"/>
              <a:t>4.5</a:t>
            </a:r>
            <a:r>
              <a:rPr lang="ko-KR" altLang="en-US" sz="1200" dirty="0" smtClean="0"/>
              <a:t>개까지 </a:t>
            </a:r>
            <a:r>
              <a:rPr lang="ko-KR" altLang="en-US" sz="1200" dirty="0"/>
              <a:t>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무기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우로 </a:t>
            </a:r>
            <a:r>
              <a:rPr lang="en-US" altLang="ko-KR" sz="1200" dirty="0" smtClean="0"/>
              <a:t>45</a:t>
            </a:r>
            <a:r>
              <a:rPr lang="ko-KR" altLang="en-US" sz="1200" dirty="0" smtClean="0"/>
              <a:t>도 로 회전해서 표시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ko-KR" altLang="en-US" sz="1200" dirty="0" smtClean="0"/>
              <a:t>게이지바 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칸 씩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다음 </a:t>
            </a:r>
            <a:r>
              <a:rPr lang="ko-KR" altLang="en-US" sz="1400" b="1" dirty="0">
                <a:solidFill>
                  <a:srgbClr val="FF0000"/>
                </a:solidFill>
              </a:rPr>
              <a:t>무기의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공격력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4</a:t>
            </a:r>
            <a:r>
              <a:rPr lang="ko-KR" altLang="en-US" sz="1200" dirty="0" smtClean="0"/>
              <a:t>자리수 마다 단위 적용 </a:t>
            </a:r>
            <a:r>
              <a:rPr lang="en-US" altLang="ko-KR" sz="1200" dirty="0" smtClean="0"/>
              <a:t>(</a:t>
            </a:r>
            <a:r>
              <a:rPr lang="en-US" altLang="ko-KR" sz="1200" dirty="0" smtClean="0"/>
              <a:t>1A~1G)</a:t>
            </a:r>
            <a:endParaRPr lang="en-US" altLang="ko-KR" sz="1200" dirty="0" smtClean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/>
              <a:t>레벨업이 가능한 재화가 모이면 </a:t>
            </a:r>
            <a:r>
              <a:rPr lang="ko-KR" altLang="en-US" sz="1200" dirty="0" smtClean="0"/>
              <a:t>버튼 터치 </a:t>
            </a:r>
            <a:r>
              <a:rPr lang="ko-KR" altLang="en-US" sz="1200" dirty="0" smtClean="0"/>
              <a:t>가능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이전 단계의 무기를 </a:t>
            </a:r>
            <a:r>
              <a:rPr lang="en-US" altLang="ko-KR" sz="1200" dirty="0" smtClean="0"/>
              <a:t>MAX </a:t>
            </a:r>
            <a:r>
              <a:rPr lang="ko-KR" altLang="en-US" sz="1200" dirty="0" smtClean="0"/>
              <a:t>까지 업그레이드 해야 잠금 버튼이 구매 버튼으로 바뀜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최대 레벨 </a:t>
            </a:r>
            <a:r>
              <a:rPr lang="ko-KR" altLang="en-US" sz="1200" dirty="0"/>
              <a:t>도달 시 </a:t>
            </a:r>
            <a:r>
              <a:rPr lang="en-US" altLang="ko-KR" sz="1200" b="1" dirty="0" smtClean="0"/>
              <a:t>“</a:t>
            </a:r>
            <a:r>
              <a:rPr lang="en-US" altLang="ko-KR" sz="1200" b="1" dirty="0" smtClean="0"/>
              <a:t>MAX</a:t>
            </a:r>
            <a:r>
              <a:rPr lang="en-US" altLang="ko-KR" sz="1200" b="1" dirty="0" smtClean="0"/>
              <a:t>“ </a:t>
            </a:r>
            <a:r>
              <a:rPr lang="ko-KR" altLang="en-US" sz="1200" dirty="0" smtClean="0"/>
              <a:t>표시</a:t>
            </a:r>
            <a:endParaRPr lang="en-US" altLang="ko-KR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최대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자리까지 수치 표시</a:t>
            </a:r>
            <a:endParaRPr lang="en-US" altLang="ko-KR" sz="12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따름</a:t>
            </a:r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560421" y="1968935"/>
            <a:ext cx="821580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209041" y="1904453"/>
            <a:ext cx="770707" cy="823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849564" y="1645300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546381" y="1613838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123698" y="1833644"/>
            <a:ext cx="2326095" cy="758440"/>
          </a:xfrm>
          <a:prstGeom prst="corner">
            <a:avLst>
              <a:gd name="adj1" fmla="val 28352"/>
              <a:gd name="adj2" fmla="val 164453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472072" y="1957041"/>
            <a:ext cx="953164" cy="389761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801824" y="1627362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5624811" y="1618820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1" y="1335400"/>
            <a:ext cx="3034978" cy="5395516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43841" y="1334594"/>
            <a:ext cx="3038535" cy="228487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49692" y="3570765"/>
            <a:ext cx="3461758" cy="2719831"/>
            <a:chOff x="454153" y="3456388"/>
            <a:chExt cx="3461758" cy="2719831"/>
          </a:xfrm>
        </p:grpSpPr>
        <p:sp>
          <p:nvSpPr>
            <p:cNvPr id="108" name="위쪽/아래쪽 화살표 107"/>
            <p:cNvSpPr/>
            <p:nvPr/>
          </p:nvSpPr>
          <p:spPr>
            <a:xfrm>
              <a:off x="3623428" y="3878018"/>
              <a:ext cx="292483" cy="1932469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79ED01E-FECF-4745-B18A-14986F4ECD48}"/>
                </a:ext>
              </a:extLst>
            </p:cNvPr>
            <p:cNvSpPr/>
            <p:nvPr/>
          </p:nvSpPr>
          <p:spPr>
            <a:xfrm>
              <a:off x="454153" y="3456388"/>
              <a:ext cx="245266" cy="2452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BDAA877E-B0F2-4639-BDBA-3B98644512D1}"/>
                </a:ext>
              </a:extLst>
            </p:cNvPr>
            <p:cNvSpPr/>
            <p:nvPr/>
          </p:nvSpPr>
          <p:spPr>
            <a:xfrm>
              <a:off x="758862" y="3505095"/>
              <a:ext cx="3014068" cy="2671124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084466" y="1311682"/>
            <a:ext cx="4270833" cy="855436"/>
            <a:chOff x="868596" y="3758652"/>
            <a:chExt cx="2819500" cy="564738"/>
          </a:xfrm>
        </p:grpSpPr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596" y="3758652"/>
              <a:ext cx="2264655" cy="564738"/>
            </a:xfrm>
            <a:prstGeom prst="rect">
              <a:avLst/>
            </a:prstGeom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252" y="3834123"/>
              <a:ext cx="554844" cy="444337"/>
            </a:xfrm>
            <a:prstGeom prst="rect">
              <a:avLst/>
            </a:prstGeom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262" y="4114992"/>
              <a:ext cx="1095947" cy="93771"/>
            </a:xfrm>
            <a:prstGeom prst="rect">
              <a:avLst/>
            </a:prstGeom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514" y="4114574"/>
              <a:ext cx="66167" cy="93547"/>
            </a:xfrm>
            <a:prstGeom prst="rect">
              <a:avLst/>
            </a:prstGeom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8102" y="4115215"/>
              <a:ext cx="50195" cy="93547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289" y="4114574"/>
              <a:ext cx="66167" cy="93547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3701" y="3778739"/>
              <a:ext cx="70349" cy="99458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107" y="3779381"/>
              <a:ext cx="53368" cy="99458"/>
            </a:xfrm>
            <a:prstGeom prst="rect">
              <a:avLst/>
            </a:prstGeom>
          </p:spPr>
        </p:pic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476" y="3778739"/>
              <a:ext cx="70349" cy="99458"/>
            </a:xfrm>
            <a:prstGeom prst="rect">
              <a:avLst/>
            </a:prstGeom>
          </p:spPr>
        </p:pic>
      </p:grpSp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490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 smtClean="0"/>
              <a:t>4.5</a:t>
            </a:r>
            <a:r>
              <a:rPr lang="ko-KR" altLang="en-US" sz="1100" dirty="0" smtClean="0"/>
              <a:t>개까지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보물 종류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스페셜</a:t>
            </a:r>
            <a:endParaRPr lang="en-US" altLang="ko-KR" sz="12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터치시 이동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 (Default :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일반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획득처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보물의 이름 가운데 맞춤</a:t>
            </a:r>
            <a:endParaRPr lang="en-US" altLang="ko-KR" sz="1100" b="1" dirty="0" smtClean="0"/>
          </a:p>
          <a:p>
            <a:r>
              <a:rPr lang="ko-KR" altLang="en-US" sz="1100" dirty="0" smtClean="0"/>
              <a:t>일반 보물 최대 </a:t>
            </a:r>
            <a:r>
              <a:rPr lang="ko-KR" altLang="en-US" sz="1100" dirty="0"/>
              <a:t>레벨 </a:t>
            </a:r>
            <a:r>
              <a:rPr lang="en-US" altLang="ko-KR" sz="1100" dirty="0"/>
              <a:t>: </a:t>
            </a:r>
            <a:r>
              <a:rPr lang="ko-KR" altLang="en-US" sz="1100" dirty="0" smtClean="0"/>
              <a:t>각각 다름</a:t>
            </a:r>
            <a:endParaRPr lang="en-US" altLang="ko-KR" sz="1100" dirty="0" smtClean="0"/>
          </a:p>
          <a:p>
            <a:r>
              <a:rPr lang="ko-KR" altLang="en-US" sz="1100" dirty="0" smtClean="0"/>
              <a:t>스페셜 보물 최대 레벨 </a:t>
            </a:r>
            <a:r>
              <a:rPr lang="en-US" altLang="ko-KR" sz="1100" dirty="0" smtClean="0"/>
              <a:t>: 10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일반 보물에서는 보물에 대한 특징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스페셜 보물에서는 </a:t>
            </a:r>
            <a:r>
              <a:rPr lang="ko-KR" altLang="en-US" sz="1100" b="1" dirty="0" smtClean="0"/>
              <a:t>획득처</a:t>
            </a:r>
            <a:r>
              <a:rPr lang="ko-KR" altLang="en-US" sz="1100" dirty="0" smtClean="0"/>
              <a:t> 표시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</a:t>
            </a:r>
            <a:r>
              <a:rPr lang="ko-KR" altLang="en-US" sz="1100" dirty="0"/>
              <a:t>있는 효과는 </a:t>
            </a:r>
            <a:r>
              <a:rPr lang="ko-KR" altLang="en-US" sz="1100" b="1" dirty="0" smtClean="0"/>
              <a:t>텍스트 컬러 변경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등으로 디자인 차별성을 주도록 </a:t>
            </a:r>
            <a:r>
              <a:rPr lang="ko-KR" altLang="en-US" sz="1100" dirty="0" smtClean="0"/>
              <a:t>함</a:t>
            </a:r>
            <a:endParaRPr lang="en-US" altLang="ko-KR" sz="1100" dirty="0" smtClean="0"/>
          </a:p>
          <a:p>
            <a:r>
              <a:rPr lang="en-US" altLang="ko-KR" sz="1400" dirty="0" smtClean="0"/>
              <a:t>    </a:t>
            </a:r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최대 </a:t>
            </a:r>
            <a:r>
              <a:rPr lang="ko-KR" altLang="en-US" sz="1100" dirty="0"/>
              <a:t>레벨 도달 시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050" b="1" dirty="0" smtClean="0"/>
              <a:t>스페셜 보물에서는 획득 개수 표시</a:t>
            </a:r>
            <a:endParaRPr lang="en-US" altLang="ko-KR" sz="1050" b="1" dirty="0" smtClean="0"/>
          </a:p>
          <a:p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공통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표기 규칙 및 팝업 규칙을 따름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047176" y="1289368"/>
            <a:ext cx="2351844" cy="5047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633435" y="1806363"/>
            <a:ext cx="1881413" cy="2826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63491" y="10907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43579" y="213621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28761" y="1431918"/>
            <a:ext cx="826538" cy="66566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853010" y="124259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078756" y="1356977"/>
            <a:ext cx="806183" cy="810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384314" y="114276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1" y="1335400"/>
            <a:ext cx="3034977" cy="5395516"/>
          </a:xfrm>
          <a:prstGeom prst="rect">
            <a:avLst/>
          </a:prstGeom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43841" y="1334594"/>
            <a:ext cx="3038535" cy="22316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21659" y="3500982"/>
            <a:ext cx="3515341" cy="2784624"/>
            <a:chOff x="414285" y="3456388"/>
            <a:chExt cx="3526410" cy="2793539"/>
          </a:xfrm>
        </p:grpSpPr>
        <p:sp>
          <p:nvSpPr>
            <p:cNvPr id="164" name="위쪽/아래쪽 화살표 163"/>
            <p:cNvSpPr/>
            <p:nvPr/>
          </p:nvSpPr>
          <p:spPr>
            <a:xfrm>
              <a:off x="3648212" y="3984246"/>
              <a:ext cx="292483" cy="1932469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679ED01E-FECF-4745-B18A-14986F4ECD48}"/>
                </a:ext>
              </a:extLst>
            </p:cNvPr>
            <p:cNvSpPr/>
            <p:nvPr/>
          </p:nvSpPr>
          <p:spPr>
            <a:xfrm>
              <a:off x="414285" y="3456388"/>
              <a:ext cx="245266" cy="2452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BDAA877E-B0F2-4639-BDBA-3B98644512D1}"/>
                </a:ext>
              </a:extLst>
            </p:cNvPr>
            <p:cNvSpPr/>
            <p:nvPr/>
          </p:nvSpPr>
          <p:spPr>
            <a:xfrm>
              <a:off x="758862" y="3505094"/>
              <a:ext cx="3014068" cy="2744833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13" b="8472"/>
          <a:stretch/>
        </p:blipFill>
        <p:spPr>
          <a:xfrm>
            <a:off x="4884939" y="3549533"/>
            <a:ext cx="3034977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649030" y="831502"/>
            <a:ext cx="353812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</a:t>
            </a:r>
            <a:r>
              <a:rPr lang="en-US" altLang="ko-KR" sz="1400" b="1" dirty="0" smtClean="0">
                <a:solidFill>
                  <a:schemeClr val="accent1"/>
                </a:solidFill>
              </a:rPr>
              <a:t>[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수색</a:t>
            </a:r>
            <a:r>
              <a:rPr lang="en-US" altLang="ko-KR" sz="1400" b="1" dirty="0" smtClean="0">
                <a:solidFill>
                  <a:schemeClr val="accent1"/>
                </a:solidFill>
              </a:rPr>
              <a:t>] 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월드 맵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수색 지역을 </a:t>
            </a:r>
            <a:r>
              <a:rPr lang="ko-KR" altLang="en-US" sz="1100" dirty="0"/>
              <a:t>선택할 수 </a:t>
            </a:r>
            <a:r>
              <a:rPr lang="ko-KR" altLang="en-US" sz="1100" dirty="0" smtClean="0"/>
              <a:t>있습니다</a:t>
            </a:r>
            <a:endParaRPr lang="en-US" altLang="ko-KR" sz="11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상하좌우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월드 맵 중앙에 카메라 지정 </a:t>
            </a:r>
            <a:r>
              <a:rPr lang="en-US" altLang="ko-KR" sz="1100" dirty="0" smtClean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각 버튼 마다 이어진 길을 통해 난이도 표시 </a:t>
            </a:r>
            <a:r>
              <a:rPr lang="en-US" altLang="ko-KR" sz="1000" dirty="0"/>
              <a:t>(Lv.1 = </a:t>
            </a:r>
            <a:r>
              <a:rPr lang="ko-KR" altLang="en-US" sz="1000" dirty="0"/>
              <a:t>하북</a:t>
            </a:r>
            <a:r>
              <a:rPr lang="en-US" altLang="ko-KR" sz="1000" dirty="0" smtClean="0"/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수색 지역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버튼에 </a:t>
            </a:r>
            <a:r>
              <a:rPr lang="ko-KR" altLang="en-US" sz="1100" dirty="0" smtClean="0"/>
              <a:t>수색 지역 이름 표시</a:t>
            </a:r>
            <a:endParaRPr lang="en-US" altLang="ko-KR" sz="1100" dirty="0" smtClean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아이콘을 터치하여 수색 지역 선택가능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통행증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통행증 소지 최대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무한</a:t>
            </a:r>
            <a:endParaRPr lang="en-US" altLang="ko-KR" sz="1100" dirty="0" smtClean="0"/>
          </a:p>
          <a:p>
            <a:r>
              <a:rPr lang="ko-KR" altLang="en-US" sz="1100" dirty="0" smtClean="0"/>
              <a:t>보스 처치 시 </a:t>
            </a:r>
            <a:r>
              <a:rPr lang="en-US" altLang="ko-KR" sz="1100" dirty="0" smtClean="0"/>
              <a:t>10</a:t>
            </a:r>
            <a:r>
              <a:rPr lang="ko-KR" altLang="en-US" sz="1100" dirty="0" smtClean="0"/>
              <a:t>개씩 지급</a:t>
            </a:r>
            <a:endParaRPr lang="en-US" altLang="ko-KR" sz="1100" dirty="0" smtClean="0"/>
          </a:p>
          <a:p>
            <a:r>
              <a:rPr lang="ko-KR" altLang="en-US" sz="1000" dirty="0" smtClean="0"/>
              <a:t>통행증 아이콘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가운데 맞춤</a:t>
            </a:r>
            <a:endParaRPr lang="en-US" altLang="ko-KR" sz="1000" dirty="0" smtClean="0"/>
          </a:p>
          <a:p>
            <a:r>
              <a:rPr lang="ko-KR" altLang="en-US" sz="1000" dirty="0" smtClean="0"/>
              <a:t>통행증 </a:t>
            </a:r>
            <a:r>
              <a:rPr lang="en-US" altLang="ko-KR" sz="1000" dirty="0" smtClean="0"/>
              <a:t>BG : </a:t>
            </a:r>
            <a:r>
              <a:rPr lang="ko-KR" altLang="en-US" sz="1000" dirty="0" smtClean="0"/>
              <a:t>오른쪽 아래 맞춤</a:t>
            </a:r>
            <a:endParaRPr lang="en-US" altLang="ko-KR" sz="10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수색 지역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알림 화면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수색 지역 표시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획득 가능한 보상 표시 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금괴</a:t>
            </a:r>
            <a:r>
              <a:rPr lang="en-US" altLang="ko-KR" sz="1100" b="1" dirty="0" smtClean="0"/>
              <a:t>,</a:t>
            </a:r>
            <a:r>
              <a:rPr lang="ko-KR" altLang="en-US" sz="1100" b="1" dirty="0" smtClean="0"/>
              <a:t>지식은 수치 표시</a:t>
            </a:r>
            <a:r>
              <a:rPr lang="en-US" altLang="ko-KR" sz="1100" b="1" dirty="0" smtClean="0"/>
              <a:t>)</a:t>
            </a:r>
          </a:p>
          <a:p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좌측에서부터 영어 순서대로 </a:t>
            </a:r>
            <a:r>
              <a:rPr lang="ko-KR" altLang="en-US" sz="1100" dirty="0" smtClean="0">
                <a:solidFill>
                  <a:schemeClr val="bg2">
                    <a:lumMod val="50000"/>
                  </a:schemeClr>
                </a:solidFill>
              </a:rPr>
              <a:t>정렬</a:t>
            </a:r>
            <a:endParaRPr lang="en-US" altLang="ko-KR" sz="1100" b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예 </a:t>
            </a:r>
            <a:r>
              <a:rPr lang="ko-KR" altLang="en-US" sz="1100" dirty="0" err="1" smtClean="0"/>
              <a:t>를</a:t>
            </a:r>
            <a:r>
              <a:rPr lang="ko-KR" altLang="en-US" sz="1100" dirty="0" smtClean="0"/>
              <a:t> 누르면 수색 지역으로 이동</a:t>
            </a:r>
            <a:endParaRPr lang="en-US" altLang="ko-KR" sz="1100" dirty="0"/>
          </a:p>
          <a:p>
            <a:r>
              <a:rPr lang="ko-KR" altLang="en-US" sz="1100" dirty="0" smtClean="0"/>
              <a:t>수색 월드 맵 이미지</a:t>
            </a:r>
            <a:endParaRPr lang="en-US" altLang="ko-KR" sz="1100" dirty="0" smtClean="0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1" y="1335401"/>
            <a:ext cx="3034976" cy="5395514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43841" y="1334594"/>
            <a:ext cx="3038535" cy="228493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1659" y="3558600"/>
            <a:ext cx="244496" cy="2388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65154" y="3606029"/>
            <a:ext cx="3004607" cy="267285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/오른쪽/위쪽/아래쪽 화살표 5"/>
          <p:cNvSpPr/>
          <p:nvPr/>
        </p:nvSpPr>
        <p:spPr>
          <a:xfrm>
            <a:off x="854587" y="3888164"/>
            <a:ext cx="687301" cy="687301"/>
          </a:xfrm>
          <a:prstGeom prst="quadArrow">
            <a:avLst>
              <a:gd name="adj1" fmla="val 12281"/>
              <a:gd name="adj2" fmla="val 22500"/>
              <a:gd name="adj3" fmla="val 225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9" t="53350" r="13529" b="16004"/>
          <a:stretch/>
        </p:blipFill>
        <p:spPr>
          <a:xfrm>
            <a:off x="4541519" y="3619530"/>
            <a:ext cx="3553972" cy="26593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82" y="1376957"/>
            <a:ext cx="1619250" cy="1636851"/>
          </a:xfrm>
          <a:prstGeom prst="rect">
            <a:avLst/>
          </a:prstGeom>
        </p:spPr>
      </p:pic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157153" y="1078957"/>
            <a:ext cx="266258" cy="266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563603" y="1440441"/>
            <a:ext cx="1432560" cy="14249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37" t="83148" b="8519"/>
          <a:stretch/>
        </p:blipFill>
        <p:spPr>
          <a:xfrm>
            <a:off x="6365112" y="1802952"/>
            <a:ext cx="1672299" cy="784860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309360" y="1714761"/>
            <a:ext cx="1786131" cy="9677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2440320" y="3970020"/>
            <a:ext cx="676260" cy="6629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2778449" y="5767995"/>
            <a:ext cx="991311" cy="5108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45973" y="1078957"/>
            <a:ext cx="266258" cy="266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10" name="아래쪽 화살표 9"/>
          <p:cNvSpPr/>
          <p:nvPr/>
        </p:nvSpPr>
        <p:spPr>
          <a:xfrm>
            <a:off x="5157153" y="2974190"/>
            <a:ext cx="266258" cy="53754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540170" y="3606686"/>
            <a:ext cx="3555321" cy="26721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184701" y="3245472"/>
            <a:ext cx="266258" cy="266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16" y="5078819"/>
            <a:ext cx="2078762" cy="16683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02476" y="5216874"/>
            <a:ext cx="467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25</a:t>
            </a:r>
            <a:endParaRPr lang="ko-KR" altLang="en-US" sz="16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7178517" y="5216874"/>
            <a:ext cx="467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sz="16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0944964" y="6204692"/>
            <a:ext cx="1174992" cy="526223"/>
            <a:chOff x="4658852" y="6278880"/>
            <a:chExt cx="1242061" cy="556260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20" t="75303" r="52333" b="18287"/>
            <a:stretch/>
          </p:blipFill>
          <p:spPr>
            <a:xfrm>
              <a:off x="4658852" y="6278880"/>
              <a:ext cx="1242061" cy="55626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622" y="6418350"/>
              <a:ext cx="425531" cy="27534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0792043" y="5877099"/>
            <a:ext cx="14858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smtClean="0"/>
              <a:t>광고 버튼 추가 예정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9995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8649030" y="831502"/>
            <a:ext cx="353812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b="1" dirty="0" smtClean="0">
                <a:solidFill>
                  <a:srgbClr val="FF0000"/>
                </a:solidFill>
              </a:rPr>
              <a:t>수색 맵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–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보물방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(Default)</a:t>
            </a:r>
          </a:p>
          <a:p>
            <a:r>
              <a:rPr lang="ko-KR" altLang="en-US" sz="1100" dirty="0" smtClean="0"/>
              <a:t>스테이지 진입 시 보물방 맵으로 변경</a:t>
            </a:r>
            <a:endParaRPr lang="en-US" altLang="ko-KR" sz="1100" dirty="0" smtClean="0"/>
          </a:p>
          <a:p>
            <a:r>
              <a:rPr lang="ko-KR" altLang="en-US" sz="1100" dirty="0" smtClean="0"/>
              <a:t>수색 몬스터 미믹 등장</a:t>
            </a:r>
            <a:endParaRPr lang="en-US" altLang="ko-KR" sz="1100" dirty="0" smtClean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알림 화면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수색 스테이지 진입 시 출력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스테이지 클리어 전까지 사라지지 않음</a:t>
            </a:r>
            <a:endParaRPr lang="en-US" altLang="ko-KR" sz="1100" dirty="0" smtClean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화면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수색 스테이지 진행 완료 시 출력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상자 주변에 반투명한 빛이 </a:t>
            </a:r>
            <a:r>
              <a:rPr lang="ko-KR" altLang="en-US" sz="1100" dirty="0" smtClean="0"/>
              <a:t>일렁임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 smtClean="0"/>
              <a:t>“ </a:t>
            </a:r>
            <a:r>
              <a:rPr lang="ko-KR" altLang="en-US" sz="1100" dirty="0" smtClean="0"/>
              <a:t>보물 상자 터치 </a:t>
            </a:r>
            <a:r>
              <a:rPr lang="en-US" altLang="ko-KR" sz="1100" dirty="0" smtClean="0"/>
              <a:t>“ </a:t>
            </a:r>
            <a:r>
              <a:rPr lang="ko-KR" altLang="en-US" sz="1100" dirty="0" smtClean="0"/>
              <a:t>글씨가 표시됨</a:t>
            </a:r>
            <a:r>
              <a:rPr lang="en-US" altLang="ko-KR" sz="110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 smtClean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3-1)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보물 상자 애니메이션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dirty="0" smtClean="0"/>
              <a:t>1</a:t>
            </a:r>
            <a:r>
              <a:rPr lang="en-US" altLang="ko-KR" sz="1100" dirty="0"/>
              <a:t>. </a:t>
            </a:r>
            <a:r>
              <a:rPr lang="ko-KR" altLang="en-US" sz="1100" dirty="0"/>
              <a:t>보물 상자 터치 시 상자가 흔들림</a:t>
            </a:r>
            <a:endParaRPr lang="en-US" altLang="ko-KR" sz="1100" dirty="0"/>
          </a:p>
          <a:p>
            <a:r>
              <a:rPr lang="en-US" altLang="ko-KR" sz="1100" dirty="0"/>
              <a:t>2. </a:t>
            </a:r>
            <a:r>
              <a:rPr lang="ko-KR" altLang="en-US" sz="1100" dirty="0"/>
              <a:t>상자 주변에 빛 줄기가 새어 나옴</a:t>
            </a:r>
            <a:endParaRPr lang="en-US" altLang="ko-KR" sz="1100" dirty="0"/>
          </a:p>
          <a:p>
            <a:r>
              <a:rPr lang="en-US" altLang="ko-KR" sz="1100" dirty="0"/>
              <a:t>3. </a:t>
            </a:r>
            <a:r>
              <a:rPr lang="ko-KR" altLang="en-US" sz="1100" dirty="0"/>
              <a:t>보물 상자가 열린 이미지 출력</a:t>
            </a:r>
            <a:endParaRPr lang="en-US" altLang="ko-KR" sz="1100" dirty="0"/>
          </a:p>
          <a:p>
            <a:r>
              <a:rPr lang="en-US" altLang="ko-KR" sz="1100" dirty="0"/>
              <a:t>4. 1</a:t>
            </a:r>
            <a:r>
              <a:rPr lang="ko-KR" altLang="en-US" sz="1100" dirty="0"/>
              <a:t>초 후 화면이 번쩍 빛남</a:t>
            </a:r>
            <a:endParaRPr lang="en-US" altLang="ko-KR" sz="1100" dirty="0"/>
          </a:p>
          <a:p>
            <a:r>
              <a:rPr lang="en-US" altLang="ko-KR" sz="1100" dirty="0"/>
              <a:t>5. </a:t>
            </a:r>
            <a:r>
              <a:rPr lang="ko-KR" altLang="en-US" sz="1100" dirty="0"/>
              <a:t>보상화면으로 넘어감</a:t>
            </a:r>
            <a:endParaRPr lang="en-US" altLang="ko-KR" sz="1100" b="1" dirty="0"/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1" y="1335402"/>
            <a:ext cx="3034976" cy="5395512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694" y="1335402"/>
            <a:ext cx="3034975" cy="5395512"/>
          </a:xfrm>
          <a:prstGeom prst="rect">
            <a:avLst/>
          </a:prstGeom>
        </p:spPr>
      </p:pic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43110" y="1335400"/>
            <a:ext cx="3040337" cy="225569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04620" y="1202270"/>
            <a:ext cx="266258" cy="266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1108871" y="4135921"/>
            <a:ext cx="2299348" cy="18076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970381" y="4021358"/>
            <a:ext cx="266258" cy="266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08589" y="3705660"/>
            <a:ext cx="2497061" cy="23127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170100" y="3591097"/>
            <a:ext cx="266258" cy="2662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77" y="4522125"/>
            <a:ext cx="1242444" cy="2208789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9009556" y="4287616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실제</a:t>
            </a:r>
            <a:r>
              <a:rPr lang="ko-KR" altLang="en-US" sz="1000" dirty="0" smtClean="0"/>
              <a:t> 이미지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358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그림 1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249" y="2700832"/>
            <a:ext cx="1772289" cy="3150736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91" y="2700832"/>
            <a:ext cx="1772289" cy="315073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 </a:t>
            </a:r>
            <a:r>
              <a:rPr lang="ko-KR" altLang="en-US" sz="1400" b="1" dirty="0">
                <a:solidFill>
                  <a:srgbClr val="FF0000"/>
                </a:solidFill>
              </a:rPr>
              <a:t>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b="1" dirty="0" smtClean="0"/>
              <a:t>수색 스테이지 진행완료</a:t>
            </a:r>
            <a:r>
              <a:rPr lang="ko-KR" altLang="en-US" sz="1200" b="1" dirty="0" smtClean="0"/>
              <a:t>시 </a:t>
            </a:r>
            <a:r>
              <a:rPr lang="ko-KR" altLang="en-US" sz="1200" b="1" dirty="0" smtClean="0"/>
              <a:t>출력</a:t>
            </a:r>
            <a:endParaRPr lang="en-US" altLang="ko-KR" sz="1200" b="1" dirty="0" smtClean="0"/>
          </a:p>
          <a:p>
            <a:r>
              <a:rPr lang="ko-KR" altLang="en-US" sz="1200" dirty="0" smtClean="0"/>
              <a:t>터치 시 </a:t>
            </a:r>
            <a:r>
              <a:rPr lang="en-US" altLang="ko-KR" sz="1200" b="1" dirty="0" smtClean="0"/>
              <a:t>2)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으로 넘어감</a:t>
            </a:r>
            <a:endParaRPr lang="en-US" altLang="ko-KR" sz="1200" dirty="0" smtClean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결과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수색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</a:t>
            </a:r>
            <a:r>
              <a:rPr lang="ko-KR" altLang="en-US" sz="1200" dirty="0" smtClean="0"/>
              <a:t>스페셜 보물 </a:t>
            </a:r>
            <a:r>
              <a:rPr lang="ko-KR" altLang="en-US" sz="1200" dirty="0"/>
              <a:t>이미지 </a:t>
            </a:r>
            <a:r>
              <a:rPr lang="ko-KR" altLang="en-US" sz="1200" dirty="0" smtClean="0"/>
              <a:t>표시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확률</a:t>
            </a:r>
            <a:r>
              <a:rPr lang="en-US" altLang="ko-KR" sz="1200" dirty="0" smtClean="0"/>
              <a:t>), </a:t>
            </a:r>
            <a:r>
              <a:rPr lang="ko-KR" altLang="en-US" sz="1200" dirty="0" smtClean="0"/>
              <a:t>지식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금괴 </a:t>
            </a:r>
            <a:r>
              <a:rPr lang="ko-KR" altLang="en-US" sz="1200" dirty="0" smtClean="0"/>
              <a:t>보상 획득 량 </a:t>
            </a:r>
            <a:r>
              <a:rPr lang="ko-KR" altLang="en-US" sz="1200" dirty="0"/>
              <a:t>표시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일정 시간 지나면 </a:t>
            </a:r>
            <a:r>
              <a:rPr lang="en-US" altLang="ko-KR" sz="1200" dirty="0" smtClean="0"/>
              <a:t>“</a:t>
            </a:r>
            <a:r>
              <a:rPr lang="ko-KR" altLang="en-US" sz="1200" dirty="0" smtClean="0"/>
              <a:t>아무 화면 터치 시 돌아갑니다</a:t>
            </a:r>
            <a:r>
              <a:rPr lang="en-US" altLang="ko-KR" sz="1200" dirty="0" smtClean="0"/>
              <a:t>.</a:t>
            </a:r>
            <a:r>
              <a:rPr lang="en-US" altLang="ko-KR" sz="1200" dirty="0" smtClean="0"/>
              <a:t> “ </a:t>
            </a:r>
            <a:r>
              <a:rPr lang="ko-KR" altLang="en-US" sz="1200" dirty="0" smtClean="0"/>
              <a:t>텍스트 표시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수색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실패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sad_face </a:t>
            </a:r>
            <a:r>
              <a:rPr lang="ko-KR" altLang="en-US" sz="1200" dirty="0" smtClean="0"/>
              <a:t>이미지 </a:t>
            </a:r>
            <a:r>
              <a:rPr lang="ko-KR" altLang="en-US" sz="1200" dirty="0"/>
              <a:t>표시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빈 보물상자 이미지 표시</a:t>
            </a:r>
            <a:r>
              <a:rPr lang="en-US" altLang="ko-KR" sz="1200" dirty="0" smtClean="0"/>
              <a:t>, </a:t>
            </a:r>
            <a:r>
              <a:rPr lang="ko-KR" altLang="en-US" sz="1200" dirty="0"/>
              <a:t>일정 시간 지나면 </a:t>
            </a:r>
            <a:r>
              <a:rPr lang="en-US" altLang="ko-KR" sz="1200" dirty="0"/>
              <a:t>“</a:t>
            </a:r>
            <a:r>
              <a:rPr lang="ko-KR" altLang="en-US" sz="1200" dirty="0"/>
              <a:t>아무 화면 터치 시 돌아갑니다</a:t>
            </a:r>
            <a:r>
              <a:rPr lang="en-US" altLang="ko-KR" sz="1200" dirty="0"/>
              <a:t>. “ </a:t>
            </a:r>
            <a:r>
              <a:rPr lang="ko-KR" altLang="en-US" sz="1200" dirty="0"/>
              <a:t>텍스트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b="1" dirty="0"/>
              <a:t>스페셜보물을 </a:t>
            </a:r>
            <a:r>
              <a:rPr lang="ko-KR" altLang="en-US" sz="1050" b="1" dirty="0" smtClean="0"/>
              <a:t>이미 최대치까지 </a:t>
            </a:r>
            <a:r>
              <a:rPr lang="ko-KR" altLang="en-US" sz="1050" b="1" dirty="0"/>
              <a:t>획득한 </a:t>
            </a:r>
            <a:r>
              <a:rPr lang="ko-KR" altLang="en-US" sz="1050" b="1" dirty="0" smtClean="0"/>
              <a:t>상태에서 중복으로 획득한 경우</a:t>
            </a:r>
            <a:endParaRPr lang="en-US" altLang="ko-KR" sz="1050" b="1" dirty="0"/>
          </a:p>
          <a:p>
            <a:r>
              <a:rPr lang="ko-KR" altLang="en-US" sz="1050" dirty="0" smtClean="0"/>
              <a:t>대체 지급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</a:t>
            </a:r>
            <a:r>
              <a:rPr lang="en-US" altLang="ko-KR" sz="1050" dirty="0" smtClean="0"/>
              <a:t>00</a:t>
            </a:r>
            <a:endParaRPr lang="en-US" altLang="ko-KR" sz="105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1-3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49461"/>
            <a:ext cx="4593039" cy="385479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71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200651" y="2204201"/>
            <a:ext cx="926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보물상자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2" t="60630" r="4474" b="2766"/>
          <a:stretch/>
        </p:blipFill>
        <p:spPr>
          <a:xfrm>
            <a:off x="5679199" y="1170852"/>
            <a:ext cx="889173" cy="90399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784589" y="2204201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Sad_face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15" name="그림 1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2" y="1335402"/>
            <a:ext cx="3034975" cy="5395512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4249498" y="5400927"/>
            <a:ext cx="139178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아무 화면 </a:t>
            </a:r>
            <a:r>
              <a:rPr lang="ko-KR" altLang="en-US" sz="1100" b="1" dirty="0" smtClean="0">
                <a:solidFill>
                  <a:schemeClr val="accent3">
                    <a:lumMod val="75000"/>
                  </a:schemeClr>
                </a:solidFill>
              </a:rPr>
              <a:t>터치 </a:t>
            </a:r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시 돌아갑니다</a:t>
            </a:r>
            <a:r>
              <a:rPr lang="en-US" altLang="ko-KR" sz="11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6478039" y="5400927"/>
            <a:ext cx="139178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아무 화면 </a:t>
            </a:r>
            <a:r>
              <a:rPr lang="ko-KR" altLang="en-US" sz="1100" b="1" dirty="0" smtClean="0">
                <a:solidFill>
                  <a:schemeClr val="accent3">
                    <a:lumMod val="75000"/>
                  </a:schemeClr>
                </a:solidFill>
              </a:rPr>
              <a:t>터치 </a:t>
            </a:r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시 돌아갑니다</a:t>
            </a:r>
            <a:r>
              <a:rPr lang="en-US" altLang="ko-KR" sz="11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146533" y="1222132"/>
            <a:ext cx="3231653" cy="55693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73795" y="112123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574272" y="5971480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/>
              <a:t>수색 </a:t>
            </a:r>
            <a:r>
              <a:rPr lang="ko-KR" altLang="en-US" sz="1000" b="1" dirty="0" smtClean="0"/>
              <a:t>실패</a:t>
            </a:r>
            <a:endParaRPr lang="ko-KR" altLang="en-US" sz="1000" b="1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6796979" y="5971480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/>
              <a:t>수색 성공</a:t>
            </a:r>
            <a:endParaRPr lang="ko-KR" altLang="en-US" sz="1000" b="1" dirty="0"/>
          </a:p>
        </p:txBody>
      </p:sp>
      <p:sp>
        <p:nvSpPr>
          <p:cNvPr id="189" name="TextBox 188"/>
          <p:cNvSpPr txBox="1"/>
          <p:nvPr/>
        </p:nvSpPr>
        <p:spPr>
          <a:xfrm>
            <a:off x="6982427" y="3968410"/>
            <a:ext cx="37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25</a:t>
            </a:r>
            <a:endParaRPr lang="ko-KR" altLang="en-US" sz="12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7373124" y="3968410"/>
            <a:ext cx="37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sz="12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610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스킬 단축키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전투 화면 좌측 </a:t>
            </a:r>
            <a:r>
              <a:rPr lang="ko-KR" altLang="en-US" sz="1100" dirty="0" smtClean="0"/>
              <a:t>중단에 배치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b="1" dirty="0" smtClean="0"/>
              <a:t>검은 거푸집 이미지 </a:t>
            </a:r>
            <a:r>
              <a:rPr lang="en-US" altLang="ko-KR" sz="1100" b="1" dirty="0" smtClean="0"/>
              <a:t>(Default)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보스 얼굴 이미지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원형 테두리 </a:t>
            </a:r>
            <a:r>
              <a:rPr lang="ko-KR" altLang="en-US" sz="1100" b="1" u="sng" dirty="0" smtClean="0"/>
              <a:t>스킬 사용시 재사용 대기시간 </a:t>
            </a:r>
            <a:r>
              <a:rPr lang="ko-KR" altLang="en-US" sz="1100" b="1" u="sng" dirty="0" smtClean="0"/>
              <a:t>표시</a:t>
            </a:r>
            <a:endParaRPr lang="en-US" altLang="ko-KR" sz="1100" b="1" u="sng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재사용 대기시간이 </a:t>
            </a:r>
            <a:r>
              <a:rPr lang="en-US" altLang="ko-KR" sz="1100" dirty="0" smtClean="0"/>
              <a:t>0</a:t>
            </a:r>
            <a:r>
              <a:rPr lang="ko-KR" altLang="en-US" sz="1100" dirty="0" smtClean="0"/>
              <a:t>초가 될 때 이펙트 점등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설명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좌측 보스 썸네일 </a:t>
            </a:r>
            <a:r>
              <a:rPr lang="ko-KR" altLang="en-US" sz="1100" dirty="0" smtClean="0"/>
              <a:t>표시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검은 거푸집 </a:t>
            </a:r>
            <a:r>
              <a:rPr lang="en-US" altLang="ko-KR" sz="1100" dirty="0" smtClean="0"/>
              <a:t>– Default)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보스 썸네일 우측에 보스의 이름과 </a:t>
            </a:r>
            <a:r>
              <a:rPr lang="ko-KR" altLang="en-US" sz="1100" dirty="0" smtClean="0"/>
              <a:t>스킬 </a:t>
            </a:r>
            <a:r>
              <a:rPr lang="ko-KR" altLang="en-US" sz="1100" dirty="0" smtClean="0"/>
              <a:t>특징 </a:t>
            </a:r>
            <a:r>
              <a:rPr lang="ko-KR" altLang="en-US" sz="1100" dirty="0" smtClean="0"/>
              <a:t>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초상화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한 </a:t>
            </a:r>
            <a:r>
              <a:rPr lang="ko-KR" altLang="en-US" sz="1100" dirty="0"/>
              <a:t>줄</a:t>
            </a:r>
            <a:r>
              <a:rPr lang="ko-KR" altLang="en-US" sz="1100" dirty="0" smtClean="0"/>
              <a:t>에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개씩 가로 정렬 </a:t>
            </a:r>
            <a:r>
              <a:rPr lang="en-US" altLang="ko-KR" sz="1100" dirty="0" smtClean="0"/>
              <a:t>2.5</a:t>
            </a:r>
            <a:r>
              <a:rPr lang="ko-KR" altLang="en-US" sz="1100" dirty="0" smtClean="0"/>
              <a:t>줄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b="1" dirty="0" smtClean="0"/>
              <a:t>보스 썸네일 터치 시 테두리 표시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b="1" dirty="0" smtClean="0"/>
              <a:t>플레이어가 처치하지않은 보스는 실루엣 표시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상하 </a:t>
            </a:r>
            <a:r>
              <a:rPr lang="en-US" altLang="ko-KR" sz="1100" dirty="0" smtClean="0"/>
              <a:t>Scroll</a:t>
            </a:r>
            <a:r>
              <a:rPr lang="ko-KR" altLang="en-US" sz="1100" dirty="0" smtClean="0"/>
              <a:t>로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터치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장착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스킬 장착중일시 장착해제 표시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스킬 미장착중일시 장착 표시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b="1" dirty="0"/>
              <a:t>색상 변화로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디자인 차별성 </a:t>
            </a:r>
            <a:r>
              <a:rPr lang="ko-KR" altLang="en-US" sz="1100" b="1" dirty="0" smtClean="0"/>
              <a:t>주기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스킬 사용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b="1" dirty="0" smtClean="0"/>
              <a:t>보스가 전투 화면 </a:t>
            </a:r>
            <a:r>
              <a:rPr lang="ko-KR" altLang="en-US" sz="1100" b="1" dirty="0" smtClean="0"/>
              <a:t>좌측에서 소환되며 </a:t>
            </a:r>
            <a:r>
              <a:rPr lang="en-US" altLang="ko-KR" sz="1100" b="1" dirty="0" smtClean="0"/>
              <a:t>boss_attack</a:t>
            </a:r>
            <a:r>
              <a:rPr lang="ko-KR" altLang="en-US" sz="1100" b="1" dirty="0" smtClean="0"/>
              <a:t>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회 사용합니다</a:t>
            </a:r>
            <a:r>
              <a:rPr lang="en-US" altLang="ko-KR" sz="1100" b="1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스킬을 사용하고 난 뒤 </a:t>
            </a:r>
            <a:r>
              <a:rPr lang="ko-KR" altLang="en-US" sz="1100" dirty="0" smtClean="0"/>
              <a:t>사라집니다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5-1)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등장 애니메이션 순서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스킬 사용시 중앙 상단에 두루마리 펼쳐지는 애니메이션 출력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기술 이름 적혀 있음</a:t>
            </a:r>
            <a:r>
              <a:rPr lang="en-US" altLang="ko-KR" sz="1100" dirty="0" smtClean="0"/>
              <a:t>)</a:t>
            </a:r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연막 이펙트 출력</a:t>
            </a:r>
            <a:endParaRPr lang="en-US" altLang="ko-KR" sz="1100" dirty="0" smtClean="0"/>
          </a:p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보스 등장</a:t>
            </a:r>
            <a:endParaRPr lang="en-US" altLang="ko-KR" sz="1100" dirty="0" smtClean="0"/>
          </a:p>
          <a:p>
            <a:r>
              <a:rPr lang="en-US" altLang="ko-KR" sz="1100" dirty="0" smtClean="0"/>
              <a:t>4. </a:t>
            </a:r>
            <a:r>
              <a:rPr lang="ko-KR" altLang="en-US" sz="1100" dirty="0" smtClean="0"/>
              <a:t>스킬 사용</a:t>
            </a:r>
            <a:endParaRPr lang="en-US" altLang="ko-KR" sz="1100" dirty="0" smtClean="0"/>
          </a:p>
          <a:p>
            <a:r>
              <a:rPr lang="en-US" altLang="ko-KR" sz="1100" dirty="0" smtClean="0"/>
              <a:t>5. </a:t>
            </a:r>
            <a:r>
              <a:rPr lang="ko-KR" altLang="en-US" sz="1100" dirty="0" smtClean="0"/>
              <a:t>연막 이펙트 출력</a:t>
            </a:r>
            <a:endParaRPr lang="en-US" altLang="ko-KR" sz="1100" dirty="0" smtClean="0"/>
          </a:p>
          <a:p>
            <a:r>
              <a:rPr lang="en-US" altLang="ko-KR" sz="1100" dirty="0" smtClean="0"/>
              <a:t>6. </a:t>
            </a:r>
            <a:r>
              <a:rPr lang="ko-KR" altLang="en-US" sz="1100" dirty="0" smtClean="0"/>
              <a:t>보스 사라짐</a:t>
            </a:r>
            <a:endParaRPr lang="en-US" altLang="ko-KR" sz="1100" dirty="0"/>
          </a:p>
        </p:txBody>
      </p:sp>
      <p:sp>
        <p:nvSpPr>
          <p:cNvPr id="156" name="오른쪽 화살표 155"/>
          <p:cNvSpPr/>
          <p:nvPr/>
        </p:nvSpPr>
        <p:spPr>
          <a:xfrm>
            <a:off x="3670099" y="3706532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2" y="1335402"/>
            <a:ext cx="3034975" cy="5395511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220666" y="2517867"/>
            <a:ext cx="369884" cy="3840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254102" y="3829085"/>
            <a:ext cx="2387647" cy="9494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181390" y="377679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254103" y="4778567"/>
            <a:ext cx="2950811" cy="153562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176486" y="473855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2641759" y="4118879"/>
            <a:ext cx="495142" cy="37692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2804872" y="391585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118742" y="242541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9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058228" y="4907466"/>
            <a:ext cx="293837" cy="12729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8" b="6223"/>
          <a:stretch/>
        </p:blipFill>
        <p:spPr>
          <a:xfrm>
            <a:off x="4858335" y="1330088"/>
            <a:ext cx="3016997" cy="5395397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4627888" y="2077290"/>
            <a:ext cx="3247444" cy="1461993"/>
            <a:chOff x="4604476" y="2016673"/>
            <a:chExt cx="3267806" cy="1461993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77F55F34-9308-4F9C-810A-84539522CAF1}"/>
                </a:ext>
              </a:extLst>
            </p:cNvPr>
            <p:cNvSpPr/>
            <p:nvPr/>
          </p:nvSpPr>
          <p:spPr>
            <a:xfrm>
              <a:off x="4604476" y="2047192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1FC8986-2609-402B-AF37-1844E56CA0E4}"/>
                </a:ext>
              </a:extLst>
            </p:cNvPr>
            <p:cNvSpPr/>
            <p:nvPr/>
          </p:nvSpPr>
          <p:spPr>
            <a:xfrm>
              <a:off x="4853430" y="2016673"/>
              <a:ext cx="3018852" cy="14619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3404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t="46491" r="2328" b="43309"/>
          <a:stretch/>
        </p:blipFill>
        <p:spPr>
          <a:xfrm>
            <a:off x="4126152" y="1910465"/>
            <a:ext cx="4141581" cy="787142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396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100" dirty="0"/>
              <a:t>(Default : </a:t>
            </a:r>
            <a:r>
              <a:rPr lang="ko-KR" altLang="en-US" sz="1100" dirty="0"/>
              <a:t>무기</a:t>
            </a:r>
            <a:r>
              <a:rPr lang="en-US" altLang="ko-KR" sz="1100" dirty="0"/>
              <a:t>)</a:t>
            </a:r>
            <a:endParaRPr lang="en-US" altLang="ko-KR" sz="11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 smtClean="0"/>
              <a:t>4.5</a:t>
            </a:r>
            <a:r>
              <a:rPr lang="ko-KR" altLang="en-US" sz="1200" dirty="0" smtClean="0"/>
              <a:t>개까지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착용중인 품목은 테두리 색상 변화로</a:t>
            </a:r>
            <a:r>
              <a:rPr lang="en-US" altLang="ko-KR" sz="1200" dirty="0"/>
              <a:t> </a:t>
            </a:r>
            <a:r>
              <a:rPr lang="ko-KR" altLang="en-US" sz="1200" dirty="0"/>
              <a:t>디자인 차별성 </a:t>
            </a:r>
            <a:r>
              <a:rPr lang="ko-KR" altLang="en-US" sz="1200" dirty="0" smtClean="0"/>
              <a:t>주기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복장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누더기 옷</a:t>
            </a:r>
            <a:r>
              <a:rPr lang="en-US" altLang="ko-KR" sz="1200" b="1" dirty="0" smtClean="0"/>
              <a:t>]</a:t>
            </a:r>
            <a:r>
              <a:rPr lang="ko-KR" altLang="en-US" sz="1200" b="1" dirty="0"/>
              <a:t> </a:t>
            </a:r>
            <a:r>
              <a:rPr lang="en-US" altLang="ko-KR" sz="1200" b="1" dirty="0" smtClean="0"/>
              <a:t>(Default)</a:t>
            </a:r>
            <a:endParaRPr lang="en-US" altLang="ko-KR" sz="1200" b="1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스킨의 </a:t>
            </a:r>
            <a:r>
              <a:rPr lang="ko-KR" altLang="en-US" sz="1400" b="1" dirty="0">
                <a:solidFill>
                  <a:srgbClr val="FF0000"/>
                </a:solidFill>
              </a:rPr>
              <a:t>썸네일 표시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이름과 특징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가운데 </a:t>
            </a:r>
            <a:r>
              <a:rPr lang="ko-KR" altLang="en-US" sz="1050" dirty="0" smtClean="0"/>
              <a:t>맞춤</a:t>
            </a:r>
            <a:endParaRPr lang="en-US" altLang="ko-KR" sz="105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장착중일시 </a:t>
            </a:r>
            <a:r>
              <a:rPr lang="ko-KR" altLang="en-US" sz="1200" b="1" dirty="0"/>
              <a:t>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보유중일시 </a:t>
            </a:r>
            <a:r>
              <a:rPr lang="ko-KR" altLang="en-US" sz="1200" b="1" dirty="0"/>
              <a:t>장착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미보유일시 </a:t>
            </a:r>
            <a:r>
              <a:rPr lang="ko-KR" altLang="en-US" sz="1200" b="1" dirty="0"/>
              <a:t>상품가격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32026" y="174920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210849" y="1955688"/>
            <a:ext cx="1026226" cy="6351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37425" y="1955688"/>
            <a:ext cx="2073362" cy="6351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311137" y="1955687"/>
            <a:ext cx="713676" cy="6351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208910" y="1749205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76039" y="1749203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1" y="1335401"/>
            <a:ext cx="3034977" cy="5395514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43841" y="1334594"/>
            <a:ext cx="3038535" cy="22316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/>
        </p:nvGrpSpPr>
        <p:grpSpPr>
          <a:xfrm>
            <a:off x="421659" y="3500982"/>
            <a:ext cx="3515341" cy="2784624"/>
            <a:chOff x="414285" y="3456388"/>
            <a:chExt cx="3526410" cy="2793539"/>
          </a:xfrm>
        </p:grpSpPr>
        <p:sp>
          <p:nvSpPr>
            <p:cNvPr id="84" name="위쪽/아래쪽 화살표 83"/>
            <p:cNvSpPr/>
            <p:nvPr/>
          </p:nvSpPr>
          <p:spPr>
            <a:xfrm>
              <a:off x="3648212" y="3984246"/>
              <a:ext cx="292483" cy="1932469"/>
            </a:xfrm>
            <a:prstGeom prst="up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679ED01E-FECF-4745-B18A-14986F4ECD48}"/>
                </a:ext>
              </a:extLst>
            </p:cNvPr>
            <p:cNvSpPr/>
            <p:nvPr/>
          </p:nvSpPr>
          <p:spPr>
            <a:xfrm>
              <a:off x="414285" y="3456388"/>
              <a:ext cx="245266" cy="2452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/>
                <a:t>A</a:t>
              </a:r>
              <a:endParaRPr lang="ko-KR" altLang="en-US" sz="1600" dirty="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BDAA877E-B0F2-4639-BDBA-3B98644512D1}"/>
                </a:ext>
              </a:extLst>
            </p:cNvPr>
            <p:cNvSpPr/>
            <p:nvPr/>
          </p:nvSpPr>
          <p:spPr>
            <a:xfrm>
              <a:off x="758862" y="3505094"/>
              <a:ext cx="3014068" cy="2744833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62" b="14310"/>
          <a:stretch/>
        </p:blipFill>
        <p:spPr>
          <a:xfrm>
            <a:off x="5323195" y="3566266"/>
            <a:ext cx="2944538" cy="270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42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공격 속도 증가 버튼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공격속도 증가 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광고 아이콘 삽입을 통해 광고를 시청해야 하는 버튼 임을 강조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전투 화면 좌측 하단에 배치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보스 스킬 단축키와 동일한 크기 사용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버튼 터치 시 </a:t>
            </a:r>
            <a:r>
              <a:rPr lang="en-US" altLang="ko-KR" sz="1100" dirty="0" smtClean="0"/>
              <a:t>2) </a:t>
            </a:r>
            <a:r>
              <a:rPr lang="ko-KR" altLang="en-US" sz="1100" dirty="0" smtClean="0"/>
              <a:t>화면 출력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광고 시청 후 </a:t>
            </a:r>
            <a:r>
              <a:rPr lang="ko-KR" altLang="en-US" sz="1100" dirty="0"/>
              <a:t>재사용 대기시간 </a:t>
            </a:r>
            <a:r>
              <a:rPr lang="ko-KR" altLang="en-US" sz="1100" dirty="0" smtClean="0"/>
              <a:t>표시됨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재사용 대기시간이 </a:t>
            </a:r>
            <a:r>
              <a:rPr lang="en-US" altLang="ko-KR" sz="1100" dirty="0"/>
              <a:t>0</a:t>
            </a:r>
            <a:r>
              <a:rPr lang="ko-KR" altLang="en-US" sz="1100" dirty="0"/>
              <a:t>초가 될 때 이펙트 점등</a:t>
            </a:r>
            <a:endParaRPr lang="en-US" altLang="ko-KR" sz="1100" dirty="0"/>
          </a:p>
          <a:p>
            <a:endParaRPr lang="en-US" altLang="ko-KR" sz="11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알림 화면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 smtClean="0"/>
              <a:t>“ </a:t>
            </a:r>
            <a:r>
              <a:rPr lang="ko-KR" altLang="en-US" sz="1100" dirty="0" smtClean="0"/>
              <a:t>광고 시청 후 공격속도가 </a:t>
            </a:r>
            <a:r>
              <a:rPr lang="en-US" altLang="ko-KR" sz="1100" dirty="0" smtClean="0"/>
              <a:t>15</a:t>
            </a:r>
            <a:r>
              <a:rPr lang="ko-KR" altLang="en-US" sz="1100" dirty="0" smtClean="0"/>
              <a:t>초 동안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배가 됩니다</a:t>
            </a:r>
            <a:r>
              <a:rPr lang="en-US" altLang="ko-KR" sz="1100" dirty="0" smtClean="0"/>
              <a:t> “ </a:t>
            </a:r>
            <a:r>
              <a:rPr lang="ko-KR" altLang="en-US" sz="1100" dirty="0" smtClean="0"/>
              <a:t>텍스트 출력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광고 시청 버튼 표시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나가기 버튼 표시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광고 시청 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버튼 터치 시 광고 화면으로 넘어감</a:t>
            </a:r>
            <a:endParaRPr lang="en-US" altLang="ko-KR" sz="11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광고 시청 시 알림 화면 자동으로 닫힘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나가기 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 터치 시 알림 화면 닫힘</a:t>
            </a:r>
            <a:endParaRPr lang="en-US" altLang="ko-KR" sz="1100" dirty="0" smtClean="0"/>
          </a:p>
          <a:p>
            <a:endParaRPr lang="en-US" altLang="ko-KR" sz="1100" dirty="0" smtClean="0"/>
          </a:p>
        </p:txBody>
      </p:sp>
      <p:sp>
        <p:nvSpPr>
          <p:cNvPr id="156" name="오른쪽 화살표 155"/>
          <p:cNvSpPr/>
          <p:nvPr/>
        </p:nvSpPr>
        <p:spPr>
          <a:xfrm>
            <a:off x="3999873" y="2346966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61"/>
          <a:stretch/>
        </p:blipFill>
        <p:spPr>
          <a:xfrm>
            <a:off x="389582" y="1345874"/>
            <a:ext cx="3172460" cy="2291987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89572" y="2959573"/>
            <a:ext cx="410528" cy="49298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136195" y="30671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t="27988" r="28305" b="10202"/>
          <a:stretch/>
        </p:blipFill>
        <p:spPr>
          <a:xfrm>
            <a:off x="5225307" y="1345874"/>
            <a:ext cx="3103732" cy="229198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5536962" y="2910727"/>
            <a:ext cx="1168637" cy="5418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036822" y="268475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6918960" y="2910727"/>
            <a:ext cx="1140376" cy="54183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404690" y="268475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5" y="3236072"/>
            <a:ext cx="274313" cy="17749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559305" y="4626451"/>
            <a:ext cx="1123950" cy="1152525"/>
            <a:chOff x="389572" y="5245417"/>
            <a:chExt cx="1123950" cy="11525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72" y="5245417"/>
              <a:ext cx="1123950" cy="1152525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479345" y="5529291"/>
              <a:ext cx="9444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</a:rPr>
                <a:t>30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5225298" y="1345873"/>
            <a:ext cx="3103741" cy="22919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692710" y="109249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8" name="아래쪽 화살표 7"/>
          <p:cNvSpPr/>
          <p:nvPr/>
        </p:nvSpPr>
        <p:spPr>
          <a:xfrm>
            <a:off x="5960669" y="3807645"/>
            <a:ext cx="321222" cy="64850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628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27"/>
          <a:stretch/>
        </p:blipFill>
        <p:spPr>
          <a:xfrm>
            <a:off x="246278" y="1933074"/>
            <a:ext cx="3532660" cy="366598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70"/>
          <a:stretch/>
        </p:blipFill>
        <p:spPr>
          <a:xfrm>
            <a:off x="4801581" y="1923219"/>
            <a:ext cx="3532659" cy="3675835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이용 안내서 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중간 바 좌측 중앙에 배치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터치 시 이용 안내서 팝업 열림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재 터치 시 이용 안내서 팝업 닫힘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이용 안내서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각 메뉴의 기능들을 설명하는 팝업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훈련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무기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보물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수색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도감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상점 이용안내서 출력 가능</a:t>
            </a:r>
            <a:endParaRPr lang="en-US" altLang="ko-KR" sz="1200" b="1" dirty="0" smtClean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0" y="123955"/>
            <a:ext cx="244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이용 안내서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2063" y="1699203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9210" y="1933073"/>
            <a:ext cx="274605" cy="26482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75974" y="1973547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56271" y="2216944"/>
            <a:ext cx="3522667" cy="338211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>
            <a:off x="3896458" y="3618197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824405" y="5012267"/>
            <a:ext cx="3509836" cy="58678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801580" y="2216944"/>
            <a:ext cx="3532660" cy="2795323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7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335945"/>
              </p:ext>
            </p:extLst>
          </p:nvPr>
        </p:nvGraphicFramePr>
        <p:xfrm>
          <a:off x="1242205" y="3286666"/>
          <a:ext cx="10304700" cy="34484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2806">
                  <a:extLst>
                    <a:ext uri="{9D8B030D-6E8A-4147-A177-3AD203B41FA5}">
                      <a16:colId xmlns:a16="http://schemas.microsoft.com/office/drawing/2014/main" val="803048477"/>
                    </a:ext>
                  </a:extLst>
                </a:gridCol>
                <a:gridCol w="3632662">
                  <a:extLst>
                    <a:ext uri="{9D8B030D-6E8A-4147-A177-3AD203B41FA5}">
                      <a16:colId xmlns:a16="http://schemas.microsoft.com/office/drawing/2014/main" val="746204409"/>
                    </a:ext>
                  </a:extLst>
                </a:gridCol>
                <a:gridCol w="1363287">
                  <a:extLst>
                    <a:ext uri="{9D8B030D-6E8A-4147-A177-3AD203B41FA5}">
                      <a16:colId xmlns:a16="http://schemas.microsoft.com/office/drawing/2014/main" val="3908498718"/>
                    </a:ext>
                  </a:extLst>
                </a:gridCol>
                <a:gridCol w="3865945">
                  <a:extLst>
                    <a:ext uri="{9D8B030D-6E8A-4147-A177-3AD203B41FA5}">
                      <a16:colId xmlns:a16="http://schemas.microsoft.com/office/drawing/2014/main" val="2699356848"/>
                    </a:ext>
                  </a:extLst>
                </a:gridCol>
              </a:tblGrid>
              <a:tr h="554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Icon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/>
                        <a:t>Description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Icon</a:t>
                      </a:r>
                      <a:endParaRPr lang="ko-KR" altLang="en-US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 smtClean="0"/>
                        <a:t>Description</a:t>
                      </a:r>
                      <a:endParaRPr lang="ko-KR" altLang="en-US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584027"/>
                  </a:ext>
                </a:extLst>
              </a:tr>
              <a:tr h="96462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b="1" dirty="0" smtClean="0"/>
                        <a:t>식량</a:t>
                      </a:r>
                      <a:r>
                        <a:rPr lang="ko-KR" altLang="en-US" sz="1000" dirty="0" smtClean="0"/>
                        <a:t>과 시간 소모</a:t>
                      </a:r>
                      <a:endParaRPr lang="en-US" altLang="ko-KR" sz="1000" dirty="0" smtClean="0"/>
                    </a:p>
                    <a:p>
                      <a:pPr algn="l"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일정 시간 간격으로 훈련 레벨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식량을 소비하여 업그레이드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에 비례한 </a:t>
                      </a:r>
                      <a:r>
                        <a:rPr lang="ko-KR" altLang="en-US" sz="1000" b="1" dirty="0" smtClean="0"/>
                        <a:t>식량 획득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b="1" dirty="0" smtClean="0"/>
                        <a:t>통행증</a:t>
                      </a:r>
                      <a:r>
                        <a:rPr lang="ko-KR" altLang="en-US" sz="1000" dirty="0" smtClean="0"/>
                        <a:t> 소모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확률적으로 수색 콘텐츠에서만 획득 가능한 </a:t>
                      </a:r>
                      <a:r>
                        <a:rPr lang="ko-KR" altLang="en-US" sz="1000" b="1" dirty="0" smtClean="0"/>
                        <a:t>스페셜 보물 </a:t>
                      </a:r>
                      <a:r>
                        <a:rPr lang="ko-KR" altLang="en-US" sz="1000" dirty="0" smtClean="0"/>
                        <a:t>획득 가능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확정적으로 지식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금괴</a:t>
                      </a:r>
                      <a:r>
                        <a:rPr lang="ko-KR" altLang="en-US" sz="1000" baseline="0" dirty="0" smtClean="0"/>
                        <a:t> 획득 가능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16256"/>
                  </a:ext>
                </a:extLst>
              </a:tr>
              <a:tr h="96462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b="1" dirty="0" smtClean="0"/>
                        <a:t>식량</a:t>
                      </a:r>
                      <a:r>
                        <a:rPr lang="ko-KR" altLang="en-US" sz="1000" dirty="0" smtClean="0"/>
                        <a:t> 소모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무기 구매</a:t>
                      </a:r>
                      <a:r>
                        <a:rPr lang="ko-KR" altLang="en-US" sz="1000" baseline="0" dirty="0" smtClean="0"/>
                        <a:t> 및 업그레이드를 통한 </a:t>
                      </a:r>
                      <a:r>
                        <a:rPr lang="ko-KR" altLang="en-US" sz="1000" b="1" baseline="0" dirty="0" smtClean="0"/>
                        <a:t>공격력 증가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플레이어가 처치한 </a:t>
                      </a:r>
                      <a:r>
                        <a:rPr lang="ko-KR" altLang="en-US" sz="1000" b="1" dirty="0" smtClean="0"/>
                        <a:t>보스를 소환</a:t>
                      </a:r>
                      <a:r>
                        <a:rPr lang="ko-KR" altLang="en-US" sz="1000" dirty="0" smtClean="0"/>
                        <a:t>할 수 있음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소환 시 플레이어의 </a:t>
                      </a:r>
                      <a:r>
                        <a:rPr lang="en-US" altLang="ko-KR" sz="1000" b="1" dirty="0" smtClean="0"/>
                        <a:t>(</a:t>
                      </a:r>
                      <a:r>
                        <a:rPr lang="ko-KR" altLang="en-US" sz="1000" b="1" dirty="0" smtClean="0"/>
                        <a:t>공격력 </a:t>
                      </a:r>
                      <a:r>
                        <a:rPr lang="en-US" altLang="ko-KR" sz="1000" b="1" dirty="0" smtClean="0"/>
                        <a:t>x </a:t>
                      </a:r>
                      <a:r>
                        <a:rPr lang="ko-KR" altLang="en-US" sz="1000" b="1" dirty="0" smtClean="0"/>
                        <a:t>지정 타수</a:t>
                      </a:r>
                      <a:r>
                        <a:rPr lang="en-US" altLang="ko-KR" sz="1000" b="1" dirty="0" smtClean="0"/>
                        <a:t>)</a:t>
                      </a:r>
                      <a:r>
                        <a:rPr lang="ko-KR" altLang="en-US" sz="1000" b="1" dirty="0" smtClean="0"/>
                        <a:t> </a:t>
                      </a:r>
                      <a:r>
                        <a:rPr lang="ko-KR" altLang="en-US" sz="1000" dirty="0" smtClean="0"/>
                        <a:t>만큼 공격함</a:t>
                      </a:r>
                      <a:endParaRPr lang="en-US" altLang="ko-KR" sz="1000" b="1" dirty="0" smtClean="0"/>
                    </a:p>
                    <a:p>
                      <a:pPr latinLnBrk="1"/>
                      <a:r>
                        <a:rPr lang="en-US" altLang="ko-KR" sz="1000" b="1" dirty="0" smtClean="0"/>
                        <a:t>-</a:t>
                      </a:r>
                      <a:r>
                        <a:rPr lang="ko-KR" altLang="en-US" sz="1000" b="0" dirty="0" smtClean="0"/>
                        <a:t>보스 마다 공격 횟수 다름</a:t>
                      </a:r>
                      <a:endParaRPr lang="ko-KR" altLang="en-US" sz="1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457028"/>
                  </a:ext>
                </a:extLst>
              </a:tr>
              <a:tr h="964621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b="1" dirty="0" smtClean="0"/>
                        <a:t>지식</a:t>
                      </a:r>
                      <a:r>
                        <a:rPr lang="ko-KR" altLang="en-US" sz="1000" dirty="0" smtClean="0"/>
                        <a:t> 소모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보물 구매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업그레이드를 통해 캐릭터에게 영구적으로</a:t>
                      </a:r>
                      <a:r>
                        <a:rPr lang="ko-KR" altLang="en-US" sz="1000" baseline="0" dirty="0" smtClean="0"/>
                        <a:t> 여러 </a:t>
                      </a:r>
                      <a:r>
                        <a:rPr lang="ko-KR" altLang="en-US" sz="1000" b="1" baseline="0" dirty="0" smtClean="0"/>
                        <a:t>이로운 버프 효과 제공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패시브 스킬</a:t>
                      </a:r>
                      <a:r>
                        <a:rPr lang="en-US" altLang="ko-KR" sz="1000" baseline="0" dirty="0" smtClean="0"/>
                        <a:t>)</a:t>
                      </a:r>
                    </a:p>
                    <a:p>
                      <a:pPr latinLnBrk="1"/>
                      <a:r>
                        <a:rPr lang="en-US" altLang="ko-KR" sz="1000" baseline="0" dirty="0" smtClean="0"/>
                        <a:t>-</a:t>
                      </a:r>
                      <a:r>
                        <a:rPr lang="en-US" altLang="ko-KR" sz="1000" b="1" baseline="0" dirty="0" smtClean="0"/>
                        <a:t>[</a:t>
                      </a:r>
                      <a:r>
                        <a:rPr lang="ko-KR" altLang="en-US" sz="1000" b="1" baseline="0" dirty="0" smtClean="0"/>
                        <a:t>수색</a:t>
                      </a:r>
                      <a:r>
                        <a:rPr lang="en-US" altLang="ko-KR" sz="1000" b="1" baseline="0" dirty="0" smtClean="0"/>
                        <a:t>] </a:t>
                      </a:r>
                      <a:r>
                        <a:rPr lang="ko-KR" altLang="en-US" sz="1000" baseline="0" dirty="0" smtClean="0"/>
                        <a:t>콘텐츠를 통해서 </a:t>
                      </a:r>
                      <a:r>
                        <a:rPr lang="ko-KR" altLang="en-US" sz="1000" b="1" baseline="0" dirty="0" smtClean="0"/>
                        <a:t>특수 버프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스페셜 보물</a:t>
                      </a:r>
                      <a:r>
                        <a:rPr lang="en-US" altLang="ko-KR" sz="1000" baseline="0" dirty="0" smtClean="0"/>
                        <a:t>)</a:t>
                      </a:r>
                      <a:r>
                        <a:rPr lang="ko-KR" altLang="en-US" sz="1000" baseline="0" dirty="0" smtClean="0"/>
                        <a:t>도 존재함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b="1" dirty="0" smtClean="0"/>
                        <a:t>금괴</a:t>
                      </a:r>
                      <a:r>
                        <a:rPr lang="ko-KR" altLang="en-US" sz="1000" dirty="0" smtClean="0"/>
                        <a:t> 소모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캐릭터 아바타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무기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복장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인 앱 상품 판매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70043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82725"/>
              </p:ext>
            </p:extLst>
          </p:nvPr>
        </p:nvGraphicFramePr>
        <p:xfrm>
          <a:off x="1242205" y="956248"/>
          <a:ext cx="10304700" cy="22244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금괴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</a:t>
                      </a:r>
                      <a:endParaRPr lang="en-US" altLang="ko-KR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보스 처치 </a:t>
                      </a:r>
                      <a:r>
                        <a:rPr lang="en-US" altLang="ko-KR" sz="1100" dirty="0" smtClean="0"/>
                        <a:t>(10</a:t>
                      </a:r>
                      <a:r>
                        <a:rPr lang="ko-KR" altLang="en-US" sz="1100" dirty="0" smtClean="0"/>
                        <a:t>개씩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 smtClean="0"/>
                        <a:t>업그레이드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자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en-US" altLang="ko-KR" sz="1100" dirty="0" smtClean="0"/>
                        <a:t>1H)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조 </a:t>
                      </a:r>
                      <a:r>
                        <a:rPr lang="en-US" altLang="ko-KR" sz="1100" dirty="0" smtClean="0"/>
                        <a:t>(1D)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(1B)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없음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60" y="4875391"/>
            <a:ext cx="890028" cy="830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60" y="5843220"/>
            <a:ext cx="890028" cy="8306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32" y="5843219"/>
            <a:ext cx="890028" cy="8306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32" y="3907562"/>
            <a:ext cx="890028" cy="8306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60" y="3907562"/>
            <a:ext cx="890028" cy="8306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432" y="4875391"/>
            <a:ext cx="890028" cy="8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b="1" dirty="0" smtClean="0"/>
              <a:t>-</a:t>
            </a:r>
            <a:r>
              <a:rPr lang="ko-KR" altLang="en-US" sz="1200" b="1" dirty="0" smtClean="0">
                <a:solidFill>
                  <a:srgbClr val="FE6E70"/>
                </a:solidFill>
              </a:rPr>
              <a:t>식량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b="1" dirty="0" smtClean="0"/>
              <a:t>-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지식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b="1" dirty="0" smtClean="0"/>
              <a:t>-</a:t>
            </a:r>
            <a:r>
              <a:rPr lang="ko-KR" altLang="en-US" sz="1200" b="1" dirty="0" smtClean="0">
                <a:solidFill>
                  <a:schemeClr val="accent4"/>
                </a:solidFill>
              </a:rPr>
              <a:t>금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이미지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일반 </a:t>
            </a:r>
            <a:r>
              <a:rPr lang="ko-KR" altLang="en-US" sz="1200" dirty="0" smtClean="0"/>
              <a:t>스테이지에서는 </a:t>
            </a:r>
            <a:r>
              <a:rPr lang="en-US" altLang="ko-KR" sz="1200" dirty="0" smtClean="0"/>
              <a:t>＂</a:t>
            </a:r>
            <a:r>
              <a:rPr lang="ko-KR" altLang="en-US" sz="1200" dirty="0" smtClean="0"/>
              <a:t>제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장</a:t>
            </a:r>
            <a:r>
              <a:rPr lang="en-US" altLang="ko-KR" sz="1200" dirty="0" smtClean="0"/>
              <a:t>＂</a:t>
            </a:r>
            <a:r>
              <a:rPr lang="ko-KR" altLang="en-US" sz="1200" dirty="0" smtClean="0"/>
              <a:t> 으로 표시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</a:t>
            </a:r>
            <a:r>
              <a:rPr lang="ko-KR" altLang="en-US" sz="1200" dirty="0" smtClean="0"/>
              <a:t>스테이지에서는 스테이지 표시 하단에 남은시간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540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, Y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맞춤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옵션 버튼 클릭 시 화면 중앙에 팝업 </a:t>
            </a:r>
            <a:r>
              <a:rPr lang="ko-KR" altLang="en-US" sz="1200" dirty="0" smtClean="0"/>
              <a:t>등장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배경음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효과음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크레딧 보기 버튼 표시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크레딧 보기 버튼 클릭 시 크레딧 화면 출력</a:t>
            </a:r>
            <a:endParaRPr lang="en-US" altLang="ko-KR" sz="1200" dirty="0"/>
          </a:p>
          <a:p>
            <a:r>
              <a:rPr lang="en-US" altLang="ko-KR" sz="1000" dirty="0" smtClean="0"/>
              <a:t>(</a:t>
            </a:r>
            <a:r>
              <a:rPr lang="ko-KR" altLang="en-US" sz="1000" dirty="0"/>
              <a:t>하단에서 상단으로 글씨가 올라옴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이미지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X </a:t>
            </a:r>
            <a:r>
              <a:rPr lang="ko-KR" altLang="en-US" sz="1000" dirty="0"/>
              <a:t>버튼 클릭 시 팝업 </a:t>
            </a:r>
            <a:r>
              <a:rPr lang="ko-KR" altLang="en-US" sz="1000" dirty="0" smtClean="0"/>
              <a:t>사라짐</a:t>
            </a:r>
            <a:endParaRPr lang="en-US" altLang="ko-KR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3898319" y="4162085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162" name="직사각형 161"/>
          <p:cNvSpPr/>
          <p:nvPr/>
        </p:nvSpPr>
        <p:spPr>
          <a:xfrm>
            <a:off x="907005" y="3132800"/>
            <a:ext cx="956837" cy="868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792517" y="300451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00" y="2809595"/>
            <a:ext cx="2401989" cy="1567842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6271055" y="3256098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배경음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271055" y="3433772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효과음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6673222" y="3299652"/>
            <a:ext cx="1340369" cy="90565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7013172" y="2950026"/>
            <a:ext cx="655900" cy="20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설정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7755292" y="3299652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7714401" y="3283657"/>
            <a:ext cx="74393" cy="122556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8160271" y="3299652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6673222" y="3476610"/>
            <a:ext cx="134036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7755292" y="3476610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/>
          <p:cNvSpPr/>
          <p:nvPr/>
        </p:nvSpPr>
        <p:spPr>
          <a:xfrm>
            <a:off x="8160271" y="3478051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7196518" y="4207557"/>
            <a:ext cx="309182" cy="309182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X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872420"/>
            <a:ext cx="2490885" cy="3826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>
            <a:stCxn id="58" idx="1"/>
          </p:cNvCxnSpPr>
          <p:nvPr/>
        </p:nvCxnSpPr>
        <p:spPr>
          <a:xfrm flipH="1">
            <a:off x="1903712" y="3579246"/>
            <a:ext cx="8549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34925" y="3297304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673222" y="3477939"/>
            <a:ext cx="1082069" cy="905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7714401" y="3460615"/>
            <a:ext cx="74393" cy="1225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871081" y="3154397"/>
            <a:ext cx="788160" cy="734990"/>
            <a:chOff x="2796415" y="3067416"/>
            <a:chExt cx="788160" cy="73499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1031393" y="3225203"/>
            <a:ext cx="788160" cy="734990"/>
            <a:chOff x="2796415" y="3067416"/>
            <a:chExt cx="788160" cy="734990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600.4A</a:t>
              </a:r>
              <a:endParaRPr lang="ko-KR" altLang="en-US" sz="900" b="1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120.4B</a:t>
              </a:r>
              <a:endParaRPr lang="ko-KR" altLang="en-US" sz="900" b="1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555</a:t>
              </a:r>
              <a:endParaRPr lang="ko-KR" altLang="en-US" sz="900" b="1" dirty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95" y="3134705"/>
            <a:ext cx="317915" cy="3270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32428" y="3134705"/>
            <a:ext cx="104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제 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25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장</a:t>
            </a:r>
            <a:endParaRPr lang="ko-KR" altLang="en-US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737487" y="3476610"/>
            <a:ext cx="1239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남은시간 </a:t>
            </a:r>
            <a:r>
              <a:rPr lang="en-US" altLang="ko-KR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10</a:t>
            </a:r>
            <a:r>
              <a:rPr lang="ko-KR" altLang="en-US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초</a:t>
            </a:r>
            <a:endParaRPr lang="ko-KR" altLang="en-US" sz="10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776094" y="3134706"/>
            <a:ext cx="883148" cy="7992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3864941" y="3134706"/>
            <a:ext cx="1014574" cy="594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3832428" y="1787726"/>
            <a:ext cx="104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제 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25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장</a:t>
            </a:r>
            <a:endParaRPr lang="ko-KR" altLang="en-US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737487" y="2129631"/>
            <a:ext cx="1239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남은시간 </a:t>
            </a:r>
            <a:r>
              <a:rPr lang="en-US" altLang="ko-KR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10</a:t>
            </a:r>
            <a:r>
              <a:rPr lang="ko-KR" altLang="en-US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초</a:t>
            </a:r>
            <a:endParaRPr lang="ko-KR" altLang="en-US" sz="10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864941" y="1781196"/>
            <a:ext cx="1014574" cy="5946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3716993" y="1608381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97" name="직선 화살표 연결선 96"/>
          <p:cNvCxnSpPr>
            <a:stCxn id="88" idx="0"/>
          </p:cNvCxnSpPr>
          <p:nvPr/>
        </p:nvCxnSpPr>
        <p:spPr>
          <a:xfrm flipV="1">
            <a:off x="4372228" y="2555196"/>
            <a:ext cx="0" cy="5795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6511783" y="3699463"/>
            <a:ext cx="1677132" cy="441608"/>
          </a:xfrm>
          <a:prstGeom prst="rect">
            <a:avLst/>
          </a:prstGeom>
          <a:solidFill>
            <a:srgbClr val="CC815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</a:rPr>
              <a:t>크레딧 보기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00" y="957084"/>
            <a:ext cx="2401989" cy="1567842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6962538" y="1099821"/>
            <a:ext cx="775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ED31C"/>
                </a:solidFill>
              </a:rPr>
              <a:t>크레딧</a:t>
            </a:r>
            <a:endParaRPr lang="ko-KR" altLang="en-US" sz="1400" b="1" dirty="0">
              <a:solidFill>
                <a:srgbClr val="FED31C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271055" y="1319631"/>
            <a:ext cx="2139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THANKS TO PLAY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66541" y="1570512"/>
            <a:ext cx="1930110" cy="771975"/>
          </a:xfrm>
          <a:prstGeom prst="rect">
            <a:avLst/>
          </a:prstGeom>
          <a:solidFill>
            <a:srgbClr val="543722"/>
          </a:solidFill>
          <a:ln>
            <a:solidFill>
              <a:srgbClr val="D1AB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77260" y="1607880"/>
            <a:ext cx="1499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 smtClean="0">
                <a:solidFill>
                  <a:schemeClr val="bg1"/>
                </a:solidFill>
              </a:rPr>
              <a:t>[</a:t>
            </a:r>
            <a:r>
              <a:rPr lang="ko-KR" altLang="en-US" sz="700" dirty="0" smtClean="0">
                <a:solidFill>
                  <a:schemeClr val="bg1"/>
                </a:solidFill>
              </a:rPr>
              <a:t>기획</a:t>
            </a:r>
            <a:r>
              <a:rPr lang="en-US" altLang="ko-KR" sz="700" dirty="0" smtClean="0">
                <a:solidFill>
                  <a:schemeClr val="bg1"/>
                </a:solidFill>
              </a:rPr>
              <a:t>]</a:t>
            </a:r>
          </a:p>
          <a:p>
            <a:pPr algn="ctr"/>
            <a:r>
              <a:rPr lang="ko-KR" altLang="en-US" sz="700" dirty="0" err="1" smtClean="0">
                <a:solidFill>
                  <a:schemeClr val="bg1"/>
                </a:solidFill>
              </a:rPr>
              <a:t>고지완</a:t>
            </a:r>
            <a:r>
              <a:rPr lang="ko-KR" altLang="en-US" sz="700" dirty="0" smtClean="0">
                <a:solidFill>
                  <a:schemeClr val="bg1"/>
                </a:solidFill>
              </a:rPr>
              <a:t> 김건호</a:t>
            </a:r>
            <a:endParaRPr lang="en-US" altLang="ko-KR" sz="700" dirty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 smtClean="0">
                <a:solidFill>
                  <a:schemeClr val="bg1"/>
                </a:solidFill>
              </a:rPr>
              <a:t>[</a:t>
            </a:r>
            <a:r>
              <a:rPr lang="ko-KR" altLang="en-US" sz="700" dirty="0" smtClean="0">
                <a:solidFill>
                  <a:schemeClr val="bg1"/>
                </a:solidFill>
              </a:rPr>
              <a:t>그래픽</a:t>
            </a:r>
            <a:r>
              <a:rPr lang="en-US" altLang="ko-KR" sz="700" dirty="0" smtClean="0">
                <a:solidFill>
                  <a:schemeClr val="bg1"/>
                </a:solidFill>
              </a:rPr>
              <a:t>]</a:t>
            </a:r>
          </a:p>
          <a:p>
            <a:pPr algn="ctr"/>
            <a:r>
              <a:rPr lang="ko-KR" altLang="en-US" sz="700" dirty="0" smtClean="0">
                <a:solidFill>
                  <a:schemeClr val="bg1"/>
                </a:solidFill>
              </a:rPr>
              <a:t>김준혁 </a:t>
            </a:r>
            <a:r>
              <a:rPr lang="ko-KR" altLang="en-US" sz="700" dirty="0" err="1" smtClean="0">
                <a:solidFill>
                  <a:schemeClr val="bg1"/>
                </a:solidFill>
              </a:rPr>
              <a:t>염태우</a:t>
            </a:r>
            <a:r>
              <a:rPr lang="ko-KR" altLang="en-US" sz="700" dirty="0" smtClean="0">
                <a:solidFill>
                  <a:schemeClr val="bg1"/>
                </a:solidFill>
              </a:rPr>
              <a:t> 정해윤</a:t>
            </a:r>
            <a:endParaRPr lang="en-US" altLang="ko-KR" sz="7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700" dirty="0" smtClean="0">
                <a:solidFill>
                  <a:schemeClr val="bg1"/>
                </a:solidFill>
              </a:rPr>
              <a:t>[</a:t>
            </a:r>
            <a:r>
              <a:rPr lang="ko-KR" altLang="en-US" sz="700" dirty="0" smtClean="0">
                <a:solidFill>
                  <a:schemeClr val="bg1"/>
                </a:solidFill>
              </a:rPr>
              <a:t>프로그래머</a:t>
            </a:r>
            <a:r>
              <a:rPr lang="en-US" altLang="ko-KR" sz="700" dirty="0" smtClean="0">
                <a:solidFill>
                  <a:schemeClr val="bg1"/>
                </a:solidFill>
              </a:rPr>
              <a:t>]</a:t>
            </a:r>
          </a:p>
          <a:p>
            <a:pPr algn="ctr"/>
            <a:r>
              <a:rPr lang="ko-KR" altLang="en-US" sz="700" dirty="0" err="1" smtClean="0">
                <a:solidFill>
                  <a:schemeClr val="bg1"/>
                </a:solidFill>
              </a:rPr>
              <a:t>최원형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28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354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480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보물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5606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상점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3732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수색</a:t>
            </a:r>
            <a:endParaRPr lang="en-US" altLang="ko-KR" sz="1200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2983004" y="-721645"/>
            <a:ext cx="781806" cy="54441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3889304" y="184655"/>
            <a:ext cx="781806" cy="36315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4795604" y="1090955"/>
            <a:ext cx="781806" cy="18189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5400000">
            <a:off x="5701904" y="1997255"/>
            <a:ext cx="781806" cy="63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6608204" y="1097341"/>
            <a:ext cx="781806" cy="18062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420805" y="-715260"/>
            <a:ext cx="781804" cy="54314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1028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10286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10897" y="5083200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923614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089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06046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1150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0270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62988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404331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24340" y="3417690"/>
            <a:ext cx="1713421" cy="4584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381062" y="3060969"/>
            <a:ext cx="999977" cy="4584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194026" y="3060605"/>
            <a:ext cx="999977" cy="459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1830945" y="3423685"/>
            <a:ext cx="1713421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1474223" y="3780407"/>
            <a:ext cx="2426864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3991542" y="3075689"/>
            <a:ext cx="999977" cy="42903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3637550" y="3429680"/>
            <a:ext cx="1713421" cy="434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5819954" y="3059877"/>
            <a:ext cx="999977" cy="4606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5469591" y="3410240"/>
            <a:ext cx="1713421" cy="47337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7653284" y="3039146"/>
            <a:ext cx="999976" cy="50211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185809" y="2391349"/>
            <a:ext cx="1058009" cy="39886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보스 도감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10176926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보스 스킬 사용</a:t>
            </a:r>
            <a:endParaRPr lang="ko-KR" altLang="en-US" sz="800" dirty="0"/>
          </a:p>
        </p:txBody>
      </p:sp>
      <p:cxnSp>
        <p:nvCxnSpPr>
          <p:cNvPr id="60" name="꺾인 연결선 59"/>
          <p:cNvCxnSpPr>
            <a:stCxn id="7" idx="2"/>
            <a:endCxn id="45" idx="0"/>
          </p:cNvCxnSpPr>
          <p:nvPr/>
        </p:nvCxnSpPr>
        <p:spPr>
          <a:xfrm rot="16200000" flipH="1">
            <a:off x="7514505" y="191040"/>
            <a:ext cx="781804" cy="36188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5" idx="2"/>
            <a:endCxn id="47" idx="1"/>
          </p:cNvCxnSpPr>
          <p:nvPr/>
        </p:nvCxnSpPr>
        <p:spPr>
          <a:xfrm rot="16200000" flipH="1">
            <a:off x="9445881" y="3059148"/>
            <a:ext cx="999978" cy="4621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11038413" y="307643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/>
              <a:t>크레딧</a:t>
            </a:r>
            <a:endParaRPr lang="ko-KR" altLang="en-US" sz="800" dirty="0"/>
          </a:p>
        </p:txBody>
      </p:sp>
      <p:cxnSp>
        <p:nvCxnSpPr>
          <p:cNvPr id="15" name="직선 화살표 연결선 14"/>
          <p:cNvCxnSpPr>
            <a:stCxn id="14" idx="2"/>
            <a:endCxn id="48" idx="0"/>
          </p:cNvCxnSpPr>
          <p:nvPr/>
        </p:nvCxnSpPr>
        <p:spPr>
          <a:xfrm flipH="1">
            <a:off x="11527413" y="2790215"/>
            <a:ext cx="1" cy="2862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0998409" y="2391349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설정</a:t>
            </a:r>
            <a:endParaRPr lang="en-US" altLang="ko-KR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8414469" y="4369756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광고 시청</a:t>
            </a:r>
            <a:endParaRPr lang="ko-KR" altLang="en-US" sz="800" dirty="0"/>
          </a:p>
        </p:txBody>
      </p:sp>
      <p:cxnSp>
        <p:nvCxnSpPr>
          <p:cNvPr id="52" name="꺾인 연결선 51"/>
          <p:cNvCxnSpPr>
            <a:stCxn id="13" idx="2"/>
            <a:endCxn id="50" idx="1"/>
          </p:cNvCxnSpPr>
          <p:nvPr/>
        </p:nvCxnSpPr>
        <p:spPr>
          <a:xfrm rot="16200000" flipH="1">
            <a:off x="7301631" y="3390799"/>
            <a:ext cx="1713420" cy="51225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127545" y="121748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광고 시청</a:t>
            </a:r>
            <a:endParaRPr lang="ko-KR" altLang="en-US" sz="800" dirty="0"/>
          </a:p>
        </p:txBody>
      </p:sp>
      <p:cxnSp>
        <p:nvCxnSpPr>
          <p:cNvPr id="66" name="직선 화살표 연결선 65"/>
          <p:cNvCxnSpPr>
            <a:stCxn id="62" idx="1"/>
            <a:endCxn id="63" idx="3"/>
          </p:cNvCxnSpPr>
          <p:nvPr/>
        </p:nvCxnSpPr>
        <p:spPr>
          <a:xfrm flipH="1" flipV="1">
            <a:off x="3105545" y="1351368"/>
            <a:ext cx="642464" cy="37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3748009" y="1155733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공격속도</a:t>
            </a:r>
            <a:endParaRPr lang="en-US" altLang="ko-KR" sz="1200" dirty="0"/>
          </a:p>
        </p:txBody>
      </p:sp>
      <p:cxnSp>
        <p:nvCxnSpPr>
          <p:cNvPr id="64" name="직선 화살표 연결선 63"/>
          <p:cNvCxnSpPr>
            <a:stCxn id="7" idx="1"/>
            <a:endCxn id="62" idx="3"/>
          </p:cNvCxnSpPr>
          <p:nvPr/>
        </p:nvCxnSpPr>
        <p:spPr>
          <a:xfrm flipH="1" flipV="1">
            <a:off x="4806018" y="1355166"/>
            <a:ext cx="6152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1110287" y="5016261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훈련 이용 안내서</a:t>
            </a:r>
            <a:endParaRPr lang="ko-KR" altLang="en-US" sz="800" dirty="0"/>
          </a:p>
        </p:txBody>
      </p:sp>
      <p:sp>
        <p:nvSpPr>
          <p:cNvPr id="79" name="직사각형 78"/>
          <p:cNvSpPr/>
          <p:nvPr/>
        </p:nvSpPr>
        <p:spPr>
          <a:xfrm>
            <a:off x="2910897" y="5729704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무기 이</a:t>
            </a:r>
            <a:r>
              <a:rPr lang="ko-KR" altLang="en-US" sz="800" dirty="0" smtClean="0"/>
              <a:t>용 안내서</a:t>
            </a:r>
            <a:endParaRPr lang="ko-KR" altLang="en-US" sz="800" dirty="0"/>
          </a:p>
        </p:txBody>
      </p:sp>
      <p:sp>
        <p:nvSpPr>
          <p:cNvPr id="80" name="직사각형 79"/>
          <p:cNvSpPr/>
          <p:nvPr/>
        </p:nvSpPr>
        <p:spPr>
          <a:xfrm>
            <a:off x="4711507" y="5016261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</a:t>
            </a:r>
            <a:r>
              <a:rPr lang="ko-KR" altLang="en-US" sz="800" dirty="0" smtClean="0"/>
              <a:t>이용 안내서</a:t>
            </a:r>
            <a:endParaRPr lang="ko-KR" altLang="en-US" sz="800" dirty="0"/>
          </a:p>
        </p:txBody>
      </p:sp>
      <p:sp>
        <p:nvSpPr>
          <p:cNvPr id="81" name="직사각형 80"/>
          <p:cNvSpPr/>
          <p:nvPr/>
        </p:nvSpPr>
        <p:spPr>
          <a:xfrm>
            <a:off x="6562988" y="5016261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상점 이용 안내서</a:t>
            </a:r>
            <a:endParaRPr lang="ko-KR" altLang="en-US" sz="800" dirty="0"/>
          </a:p>
        </p:txBody>
      </p:sp>
      <p:sp>
        <p:nvSpPr>
          <p:cNvPr id="82" name="직사각형 81"/>
          <p:cNvSpPr/>
          <p:nvPr/>
        </p:nvSpPr>
        <p:spPr>
          <a:xfrm>
            <a:off x="10176926" y="4302816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보스 도감</a:t>
            </a:r>
            <a:endParaRPr lang="en-US" altLang="ko-KR" sz="800" dirty="0" smtClean="0"/>
          </a:p>
          <a:p>
            <a:pPr algn="ctr"/>
            <a:r>
              <a:rPr lang="ko-KR" altLang="en-US" sz="800" dirty="0" smtClean="0"/>
              <a:t>이용 안내서</a:t>
            </a:r>
            <a:endParaRPr lang="ko-KR" altLang="en-US" sz="800" dirty="0"/>
          </a:p>
        </p:txBody>
      </p:sp>
      <p:sp>
        <p:nvSpPr>
          <p:cNvPr id="83" name="직사각형 82"/>
          <p:cNvSpPr/>
          <p:nvPr/>
        </p:nvSpPr>
        <p:spPr>
          <a:xfrm>
            <a:off x="8414469" y="5016260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수색 이용 안내서</a:t>
            </a:r>
            <a:endParaRPr lang="ko-KR" altLang="en-US" sz="800" dirty="0"/>
          </a:p>
        </p:txBody>
      </p:sp>
      <p:cxnSp>
        <p:nvCxnSpPr>
          <p:cNvPr id="84" name="꺾인 연결선 83"/>
          <p:cNvCxnSpPr>
            <a:stCxn id="9" idx="2"/>
            <a:endCxn id="78" idx="1"/>
          </p:cNvCxnSpPr>
          <p:nvPr/>
        </p:nvCxnSpPr>
        <p:spPr>
          <a:xfrm rot="16200000" flipH="1">
            <a:off x="-298912" y="3740942"/>
            <a:ext cx="2359925" cy="4584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10" idx="2"/>
            <a:endCxn id="79" idx="1"/>
          </p:cNvCxnSpPr>
          <p:nvPr/>
        </p:nvCxnSpPr>
        <p:spPr>
          <a:xfrm rot="16200000" flipH="1">
            <a:off x="1150971" y="4103659"/>
            <a:ext cx="3073368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11" idx="2"/>
            <a:endCxn id="80" idx="1"/>
          </p:cNvCxnSpPr>
          <p:nvPr/>
        </p:nvCxnSpPr>
        <p:spPr>
          <a:xfrm rot="16200000" flipH="1">
            <a:off x="3314298" y="3752932"/>
            <a:ext cx="2359925" cy="434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12" idx="2"/>
            <a:endCxn id="81" idx="1"/>
          </p:cNvCxnSpPr>
          <p:nvPr/>
        </p:nvCxnSpPr>
        <p:spPr>
          <a:xfrm rot="16200000" flipH="1">
            <a:off x="5146339" y="3733492"/>
            <a:ext cx="2359925" cy="47337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45" idx="2"/>
            <a:endCxn id="82" idx="1"/>
          </p:cNvCxnSpPr>
          <p:nvPr/>
        </p:nvCxnSpPr>
        <p:spPr>
          <a:xfrm rot="16200000" flipH="1">
            <a:off x="9122629" y="3382400"/>
            <a:ext cx="1646482" cy="4621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13" idx="2"/>
            <a:endCxn id="83" idx="1"/>
          </p:cNvCxnSpPr>
          <p:nvPr/>
        </p:nvCxnSpPr>
        <p:spPr>
          <a:xfrm rot="16200000" flipH="1">
            <a:off x="6978379" y="3714051"/>
            <a:ext cx="2359924" cy="51225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19"/>
          <a:stretch/>
        </p:blipFill>
        <p:spPr>
          <a:xfrm>
            <a:off x="1196795" y="1744522"/>
            <a:ext cx="6255565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화면상 맵 밝은 부분만 보이게 카메라 </a:t>
            </a:r>
            <a:r>
              <a:rPr lang="en-US" altLang="ko-KR" sz="1100" dirty="0"/>
              <a:t>ZOOM IN</a:t>
            </a:r>
          </a:p>
          <a:p>
            <a:r>
              <a:rPr lang="en-US" altLang="ko-KR" sz="1100" b="1" dirty="0"/>
              <a:t>&gt; </a:t>
            </a:r>
            <a:r>
              <a:rPr lang="ko-KR" altLang="en-US" sz="1100" b="1" dirty="0"/>
              <a:t>실제 보이는 영역은 가로 </a:t>
            </a:r>
            <a:r>
              <a:rPr lang="en-US" altLang="ko-KR" sz="1100" b="1" dirty="0"/>
              <a:t>1080px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세로 </a:t>
            </a:r>
            <a:r>
              <a:rPr lang="en-US" altLang="ko-KR" sz="1100" b="1" dirty="0" smtClean="0"/>
              <a:t>852px</a:t>
            </a:r>
            <a:r>
              <a:rPr lang="ko-KR" altLang="en-US" sz="1100" b="1" dirty="0" smtClean="0"/>
              <a:t>고정</a:t>
            </a:r>
            <a:r>
              <a:rPr lang="en-US" altLang="ko-KR" sz="1100" b="1" dirty="0" smtClean="0"/>
              <a:t> </a:t>
            </a:r>
            <a:endParaRPr lang="en-US" altLang="ko-KR" sz="1100" b="1" dirty="0"/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 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이동하며 슬라이드</a:t>
            </a:r>
            <a:endParaRPr lang="en-US" altLang="ko-KR" sz="1200" b="1" u="sng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기획상 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플레이어 캐릭터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700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몬스터 및 보스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340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전투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몬스터와 플레이어의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교전 시작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※</a:t>
            </a:r>
            <a:r>
              <a:rPr lang="en-US" altLang="ko-KR" sz="1050" b="1" dirty="0"/>
              <a:t> </a:t>
            </a:r>
            <a:r>
              <a:rPr lang="en-US" altLang="ko-KR" sz="1050" b="1" u="sng" dirty="0">
                <a:solidFill>
                  <a:srgbClr val="FF0000"/>
                </a:solidFill>
              </a:rPr>
              <a:t>( 360 </a:t>
            </a:r>
            <a:r>
              <a:rPr lang="ko-KR" altLang="en-US" sz="1050" b="1" u="sng" dirty="0">
                <a:solidFill>
                  <a:srgbClr val="FF0000"/>
                </a:solidFill>
              </a:rPr>
              <a:t>픽셀 </a:t>
            </a:r>
            <a:r>
              <a:rPr lang="en-US" altLang="ko-KR" sz="1050" b="1" u="sng" dirty="0">
                <a:solidFill>
                  <a:srgbClr val="FF0000"/>
                </a:solidFill>
              </a:rPr>
              <a:t>= </a:t>
            </a:r>
            <a:r>
              <a:rPr lang="ko-KR" altLang="en-US" sz="1050" b="1" u="sng" dirty="0">
                <a:solidFill>
                  <a:srgbClr val="FF0000"/>
                </a:solidFill>
              </a:rPr>
              <a:t>사거리 </a:t>
            </a:r>
            <a:r>
              <a:rPr lang="en-US" altLang="ko-KR" sz="1050" b="1" u="sng" dirty="0">
                <a:solidFill>
                  <a:srgbClr val="FF0000"/>
                </a:solidFill>
              </a:rPr>
              <a:t>)</a:t>
            </a:r>
            <a:r>
              <a:rPr lang="ko-KR" altLang="en-US" sz="1050" b="1" u="sng" dirty="0">
                <a:solidFill>
                  <a:srgbClr val="FF0000"/>
                </a:solidFill>
              </a:rPr>
              <a:t> </a:t>
            </a:r>
            <a:endParaRPr lang="en-US" altLang="ko-KR" sz="1050" b="1" u="sng" dirty="0">
              <a:solidFill>
                <a:srgbClr val="FF0000"/>
              </a:solidFill>
            </a:endParaRPr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모든 보스 및 </a:t>
            </a:r>
            <a:r>
              <a:rPr lang="ko-KR" altLang="en-US" sz="1050" b="1" dirty="0" smtClean="0"/>
              <a:t>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 고정 </a:t>
            </a:r>
            <a:r>
              <a:rPr lang="ko-KR" altLang="en-US" sz="1050" b="1" dirty="0"/>
              <a:t>값 통일 </a:t>
            </a:r>
            <a:r>
              <a:rPr lang="ko-KR" altLang="en-US" sz="1050" b="1" dirty="0" smtClean="0"/>
              <a:t>적용</a:t>
            </a:r>
            <a:endParaRPr lang="en-US" altLang="ko-KR" sz="1050" b="1" dirty="0" smtClean="0"/>
          </a:p>
          <a:p>
            <a:endParaRPr lang="en-US" altLang="ko-KR" sz="1050" b="1" dirty="0"/>
          </a:p>
          <a:p>
            <a:r>
              <a:rPr lang="en-US" altLang="ko-KR" sz="1050" b="1" dirty="0" smtClean="0"/>
              <a:t>&gt;&gt;</a:t>
            </a:r>
            <a:r>
              <a:rPr lang="ko-KR" altLang="en-US" sz="1050" b="1" dirty="0" smtClean="0"/>
              <a:t>사거리의 기준은 모든 보스</a:t>
            </a:r>
            <a:r>
              <a:rPr lang="en-US" altLang="ko-KR" sz="1050" b="1" dirty="0"/>
              <a:t> </a:t>
            </a:r>
            <a:r>
              <a:rPr lang="ko-KR" altLang="en-US" sz="1050" b="1" dirty="0" smtClean="0"/>
              <a:t>및 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캐릭터들의 센터 기준 통일 적용</a:t>
            </a:r>
            <a:endParaRPr lang="en-US" altLang="ko-KR" sz="105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499374" y="3074800"/>
            <a:ext cx="537306" cy="652463"/>
            <a:chOff x="2499374" y="3074800"/>
            <a:chExt cx="537306" cy="6524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3" t="27359" r="35923" b="26444"/>
            <a:stretch/>
          </p:blipFill>
          <p:spPr>
            <a:xfrm>
              <a:off x="2499374" y="3074800"/>
              <a:ext cx="402431" cy="6524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5" t="77556" r="8000" b="1222"/>
            <a:stretch/>
          </p:blipFill>
          <p:spPr>
            <a:xfrm rot="2336541">
              <a:off x="2885492" y="3182007"/>
              <a:ext cx="151188" cy="49787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068247" y="3105360"/>
            <a:ext cx="771024" cy="596757"/>
            <a:chOff x="3068247" y="3105360"/>
            <a:chExt cx="771024" cy="59675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0" t="4236" b="57268"/>
            <a:stretch/>
          </p:blipFill>
          <p:spPr>
            <a:xfrm flipH="1">
              <a:off x="3303616" y="3105360"/>
              <a:ext cx="535655" cy="59134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28584">
              <a:off x="3315299" y="3208013"/>
              <a:ext cx="247052" cy="741156"/>
            </a:xfrm>
            <a:prstGeom prst="rect">
              <a:avLst/>
            </a:prstGeom>
          </p:spPr>
        </p:pic>
      </p:grpSp>
      <p:sp>
        <p:nvSpPr>
          <p:cNvPr id="55" name="원호 54"/>
          <p:cNvSpPr/>
          <p:nvPr/>
        </p:nvSpPr>
        <p:spPr>
          <a:xfrm rot="10800000">
            <a:off x="3176968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2189264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1201342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3" y="3074800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951840" y="3333396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917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91412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1196795" y="1602271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217254" y="1190524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015124" y="3105360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026807" y="3208013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0344" y="1744521"/>
            <a:ext cx="3292015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241082" y="3333396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671584" y="273515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27" name="원호 26"/>
          <p:cNvSpPr/>
          <p:nvPr/>
        </p:nvSpPr>
        <p:spPr>
          <a:xfrm rot="5400000" flipV="1">
            <a:off x="63659" y="2752169"/>
            <a:ext cx="2284381" cy="269086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8110" y="2813309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852px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499374" y="5334506"/>
            <a:ext cx="402431" cy="65246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885492" y="5441713"/>
            <a:ext cx="151188" cy="4978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3303616" y="5365066"/>
            <a:ext cx="535655" cy="5913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3257698" y="5458063"/>
            <a:ext cx="247052" cy="74115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2700590" y="5158295"/>
            <a:ext cx="0" cy="993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71443" y="5158295"/>
            <a:ext cx="0" cy="993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원호 51"/>
          <p:cNvSpPr/>
          <p:nvPr/>
        </p:nvSpPr>
        <p:spPr>
          <a:xfrm rot="10800000">
            <a:off x="2700588" y="5993368"/>
            <a:ext cx="870853" cy="289929"/>
          </a:xfrm>
          <a:prstGeom prst="arc">
            <a:avLst>
              <a:gd name="adj1" fmla="val 10868702"/>
              <a:gd name="adj2" fmla="val 21557969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700588" y="6334107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360px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97928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226233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몬스터는 화면 </a:t>
            </a:r>
            <a:r>
              <a:rPr lang="ko-KR" altLang="en-US" sz="1200" dirty="0"/>
              <a:t>우측에서 </a:t>
            </a:r>
            <a:r>
              <a:rPr lang="ko-KR" altLang="en-US" sz="1200" dirty="0" smtClean="0"/>
              <a:t>등장 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총 </a:t>
            </a:r>
            <a:r>
              <a:rPr lang="en-US" altLang="ko-KR" sz="1200" b="1" dirty="0" smtClean="0"/>
              <a:t>5</a:t>
            </a:r>
            <a:r>
              <a:rPr lang="ko-KR" altLang="en-US" sz="1200" b="1" dirty="0" smtClean="0"/>
              <a:t>마리 등장</a:t>
            </a:r>
            <a:r>
              <a:rPr lang="en-US" altLang="ko-KR" sz="1200" b="1" dirty="0" smtClean="0"/>
              <a:t>)</a:t>
            </a:r>
            <a:endParaRPr lang="en-US" altLang="ko-KR" sz="1200" b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</a:t>
            </a:r>
            <a:r>
              <a:rPr lang="ko-KR" altLang="en-US" sz="1200" dirty="0" smtClean="0"/>
              <a:t>없음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피격 시 </a:t>
            </a:r>
            <a:r>
              <a:rPr lang="en-US" altLang="ko-KR" sz="1200" dirty="0" smtClean="0"/>
              <a:t>HP </a:t>
            </a:r>
            <a:r>
              <a:rPr lang="ko-KR" altLang="en-US" sz="1200" dirty="0" smtClean="0"/>
              <a:t>게이지 감소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 smtClean="0"/>
              <a:t>10</a:t>
            </a:r>
            <a:r>
              <a:rPr lang="ko-KR" altLang="en-US" sz="1200" b="1" dirty="0" smtClean="0"/>
              <a:t>스테이지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마다 </a:t>
            </a:r>
            <a:r>
              <a:rPr lang="en-US" altLang="ko-KR" sz="1200" b="1" dirty="0" smtClean="0"/>
              <a:t>5</a:t>
            </a:r>
            <a:r>
              <a:rPr lang="ko-KR" altLang="en-US" sz="1200" b="1" dirty="0" smtClean="0"/>
              <a:t>번째 몬스터</a:t>
            </a:r>
            <a:r>
              <a:rPr lang="ko-KR" altLang="en-US" sz="1200" dirty="0" smtClean="0"/>
              <a:t>가 보스로 </a:t>
            </a:r>
            <a:r>
              <a:rPr lang="ko-KR" altLang="en-US" sz="1200" dirty="0"/>
              <a:t>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6</a:t>
            </a:r>
            <a:r>
              <a:rPr lang="en-US" altLang="ko-KR" sz="1200" dirty="0" smtClean="0"/>
              <a:t>0</a:t>
            </a:r>
            <a:r>
              <a:rPr lang="ko-KR" altLang="en-US" sz="1200" dirty="0"/>
              <a:t>초의 제한시간 중앙 상단에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BOSS HP</a:t>
            </a:r>
            <a:r>
              <a:rPr lang="ko-KR" altLang="en-US" sz="1200" dirty="0" smtClean="0"/>
              <a:t>게이지는 일반 몬스터와 다름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보스 등장하기전 등장 알림 연출 출력 </a:t>
            </a:r>
            <a:r>
              <a:rPr lang="en-US" altLang="ko-KR" sz="1200" dirty="0" smtClean="0"/>
              <a:t>(“</a:t>
            </a:r>
            <a:r>
              <a:rPr lang="ko-KR" altLang="en-US" sz="1200" dirty="0" smtClean="0"/>
              <a:t>위험 보스출연</a:t>
            </a:r>
            <a:r>
              <a:rPr lang="en-US" altLang="ko-KR" sz="1200" dirty="0" smtClean="0"/>
              <a:t>”)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 smtClean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6</a:t>
            </a:r>
            <a:r>
              <a:rPr lang="en-US" altLang="ko-KR" sz="1200" dirty="0" smtClean="0"/>
              <a:t>0</a:t>
            </a:r>
            <a:r>
              <a:rPr lang="ko-KR" altLang="en-US" sz="1200" dirty="0"/>
              <a:t>초 안에 보스를 처치할 시 </a:t>
            </a:r>
            <a:r>
              <a:rPr lang="ko-KR" altLang="en-US" sz="1200" dirty="0" smtClean="0"/>
              <a:t>화면이 어두워지며 스테이지가 넘어감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00" dirty="0" smtClean="0"/>
          </a:p>
          <a:p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 smtClean="0"/>
              <a:t>플레이어가 공격을 멈추고 화면이 어두워지며 스테이지의 처음으로 돌아감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(Fade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>
          <a:xfrm>
            <a:off x="2104860" y="2190778"/>
            <a:ext cx="1121313" cy="9778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49" y="1963470"/>
            <a:ext cx="1157965" cy="1113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6908898" y="1601193"/>
            <a:ext cx="1210580" cy="110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533386" y="1815240"/>
            <a:ext cx="800141" cy="609884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직사각형 253"/>
          <p:cNvSpPr/>
          <p:nvPr/>
        </p:nvSpPr>
        <p:spPr>
          <a:xfrm>
            <a:off x="5899986" y="1470179"/>
            <a:ext cx="1008912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089078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482273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00" y="5431455"/>
            <a:ext cx="738750" cy="60665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212671" y="5389223"/>
            <a:ext cx="402431" cy="652463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/>
          <p:cNvGrpSpPr/>
          <p:nvPr/>
        </p:nvGrpSpPr>
        <p:grpSpPr>
          <a:xfrm>
            <a:off x="389841" y="1130232"/>
            <a:ext cx="788160" cy="734990"/>
            <a:chOff x="2796415" y="3067416"/>
            <a:chExt cx="788160" cy="73499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759388" y="1130232"/>
            <a:ext cx="788160" cy="734990"/>
            <a:chOff x="2796415" y="3067416"/>
            <a:chExt cx="788160" cy="73499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389841" y="4124285"/>
            <a:ext cx="788160" cy="734990"/>
            <a:chOff x="2796415" y="3067416"/>
            <a:chExt cx="788160" cy="734990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4823475" y="4124285"/>
            <a:ext cx="788160" cy="734990"/>
            <a:chOff x="2796415" y="3067416"/>
            <a:chExt cx="788160" cy="73499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362984" y="1136907"/>
            <a:ext cx="104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제 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25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장</a:t>
            </a:r>
            <a:endParaRPr lang="ko-KR" altLang="en-US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22" y="1138446"/>
            <a:ext cx="289823" cy="298184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92" y="1138446"/>
            <a:ext cx="289823" cy="298184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92" y="4133113"/>
            <a:ext cx="289823" cy="29818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79" y="4133113"/>
            <a:ext cx="289823" cy="29818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833899" y="1136907"/>
            <a:ext cx="104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제 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30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장</a:t>
            </a:r>
            <a:endParaRPr lang="ko-KR" altLang="en-US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833899" y="4140617"/>
            <a:ext cx="104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제 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30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장</a:t>
            </a:r>
            <a:endParaRPr lang="ko-KR" altLang="en-US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357275" y="4140617"/>
            <a:ext cx="104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제 </a:t>
            </a:r>
            <a:r>
              <a:rPr lang="en-US" altLang="ko-KR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30</a:t>
            </a:r>
            <a:r>
              <a:rPr lang="ko-KR" altLang="en-US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장</a:t>
            </a:r>
            <a:endParaRPr lang="ko-KR" altLang="en-US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731728" y="1482273"/>
            <a:ext cx="1239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남은시간 </a:t>
            </a:r>
            <a:r>
              <a:rPr lang="en-US" altLang="ko-KR" sz="10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6</a:t>
            </a:r>
            <a:r>
              <a:rPr lang="en-US" altLang="ko-KR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0</a:t>
            </a:r>
            <a:r>
              <a:rPr lang="ko-KR" altLang="en-US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초</a:t>
            </a:r>
            <a:endParaRPr lang="ko-KR" altLang="en-US" sz="10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627210" y="2043949"/>
            <a:ext cx="884440" cy="340169"/>
            <a:chOff x="4610100" y="2438400"/>
            <a:chExt cx="2971800" cy="11430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100" y="3276600"/>
              <a:ext cx="2971800" cy="3048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3314700"/>
              <a:ext cx="2895600" cy="2286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309" y="2438400"/>
              <a:ext cx="2514600" cy="91440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2265576" y="2316084"/>
            <a:ext cx="903327" cy="71315"/>
            <a:chOff x="2548852" y="3314700"/>
            <a:chExt cx="2895600" cy="2286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852" y="3314700"/>
              <a:ext cx="2895600" cy="2286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952" y="3352800"/>
              <a:ext cx="2819400" cy="152400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154"/>
          <a:stretch/>
        </p:blipFill>
        <p:spPr>
          <a:xfrm>
            <a:off x="8736830" y="5504236"/>
            <a:ext cx="1386217" cy="103123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657354" y="6535467"/>
            <a:ext cx="234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보스 등장 알림 연출</a:t>
            </a:r>
            <a:endParaRPr lang="ko-KR" altLang="en-US" sz="120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5731728" y="4478174"/>
            <a:ext cx="1239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남은시간 </a:t>
            </a:r>
            <a:r>
              <a:rPr lang="en-US" altLang="ko-KR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0</a:t>
            </a:r>
            <a:r>
              <a:rPr lang="ko-KR" altLang="en-US" sz="10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초</a:t>
            </a:r>
            <a:endParaRPr lang="ko-KR" altLang="en-US" sz="10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5366532"/>
            <a:ext cx="928313" cy="669054"/>
          </a:xfrm>
          <a:prstGeom prst="rect">
            <a:avLst/>
          </a:prstGeom>
        </p:spPr>
      </p:pic>
      <p:grpSp>
        <p:nvGrpSpPr>
          <p:cNvPr id="164" name="그룹 163"/>
          <p:cNvGrpSpPr/>
          <p:nvPr/>
        </p:nvGrpSpPr>
        <p:grpSpPr>
          <a:xfrm>
            <a:off x="2265576" y="5300516"/>
            <a:ext cx="903327" cy="71315"/>
            <a:chOff x="2548852" y="3314700"/>
            <a:chExt cx="2895600" cy="228600"/>
          </a:xfrm>
        </p:grpSpPr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852" y="3314700"/>
              <a:ext cx="2895600" cy="228600"/>
            </a:xfrm>
            <a:prstGeom prst="rect">
              <a:avLst/>
            </a:prstGeom>
          </p:spPr>
        </p:pic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952" y="3352800"/>
              <a:ext cx="2819400" cy="152400"/>
            </a:xfrm>
            <a:prstGeom prst="rect">
              <a:avLst/>
            </a:prstGeom>
          </p:spPr>
        </p:pic>
      </p:grpSp>
      <p:grpSp>
        <p:nvGrpSpPr>
          <p:cNvPr id="167" name="그룹 166"/>
          <p:cNvGrpSpPr/>
          <p:nvPr/>
        </p:nvGrpSpPr>
        <p:grpSpPr>
          <a:xfrm>
            <a:off x="6642597" y="5024403"/>
            <a:ext cx="884440" cy="340169"/>
            <a:chOff x="4610100" y="2438400"/>
            <a:chExt cx="2971800" cy="1143000"/>
          </a:xfrm>
        </p:grpSpPr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100" y="3276600"/>
              <a:ext cx="2971800" cy="304800"/>
            </a:xfrm>
            <a:prstGeom prst="rect">
              <a:avLst/>
            </a:prstGeom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3314700"/>
              <a:ext cx="2895600" cy="228600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309" y="2438400"/>
              <a:ext cx="2514600" cy="914400"/>
            </a:xfrm>
            <a:prstGeom prst="rect">
              <a:avLst/>
            </a:prstGeom>
          </p:spPr>
        </p:pic>
      </p:grp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00" y="2423607"/>
            <a:ext cx="738750" cy="606654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525210" y="5635799"/>
            <a:ext cx="207698" cy="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 smtClean="0"/>
              <a:t>(1~49</a:t>
            </a:r>
            <a:r>
              <a:rPr lang="ko-KR" altLang="en-US" sz="1100" dirty="0" smtClean="0"/>
              <a:t>장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r>
              <a:rPr lang="ko-KR" altLang="en-US" sz="1100" dirty="0"/>
              <a:t>불타는 </a:t>
            </a:r>
            <a:r>
              <a:rPr lang="ko-KR" altLang="en-US" sz="1100" dirty="0" smtClean="0"/>
              <a:t>낙양 </a:t>
            </a:r>
            <a:r>
              <a:rPr lang="en-US" altLang="ko-KR" sz="1100" dirty="0" smtClean="0"/>
              <a:t>(50~99</a:t>
            </a:r>
            <a:r>
              <a:rPr lang="ko-KR" altLang="en-US" sz="1100" dirty="0"/>
              <a:t>장</a:t>
            </a:r>
            <a:r>
              <a:rPr lang="en-US" altLang="ko-KR" sz="1100" dirty="0" smtClean="0"/>
              <a:t>)</a:t>
            </a:r>
            <a:endParaRPr lang="en-US" altLang="ko-KR" sz="1100" dirty="0" smtClean="0"/>
          </a:p>
          <a:p>
            <a:r>
              <a:rPr lang="ko-KR" altLang="en-US" sz="1100" dirty="0" smtClean="0"/>
              <a:t>하비성 </a:t>
            </a:r>
            <a:r>
              <a:rPr lang="en-US" altLang="ko-KR" sz="1100" dirty="0" smtClean="0"/>
              <a:t>(100~150</a:t>
            </a:r>
            <a:r>
              <a:rPr lang="ko-KR" altLang="en-US" sz="1100" dirty="0" smtClean="0"/>
              <a:t>장</a:t>
            </a:r>
            <a:r>
              <a:rPr lang="en-US" altLang="ko-KR" sz="1100" dirty="0" smtClean="0"/>
              <a:t>)</a:t>
            </a:r>
            <a:endParaRPr lang="en-US" altLang="ko-KR" sz="1100" dirty="0"/>
          </a:p>
          <a:p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151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장부터는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50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장 단위로 랜덤 맵 출력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100" dirty="0" smtClean="0"/>
              <a:t>보물방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수색 스테이지</a:t>
            </a:r>
            <a:r>
              <a:rPr lang="en-US" altLang="ko-KR" sz="1100" dirty="0" smtClean="0"/>
              <a:t>)</a:t>
            </a:r>
          </a:p>
          <a:p>
            <a:endParaRPr lang="en-US" altLang="ko-KR" sz="10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행동 </a:t>
            </a:r>
            <a:r>
              <a:rPr lang="en-US" altLang="ko-KR" sz="1100" b="1" dirty="0" smtClean="0"/>
              <a:t>rule</a:t>
            </a:r>
            <a:r>
              <a:rPr lang="ko-KR" altLang="en-US" sz="1100" b="1" dirty="0" smtClean="0"/>
              <a:t>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공격 속도 </a:t>
            </a:r>
            <a:r>
              <a:rPr lang="en-US" altLang="ko-KR" sz="1100" dirty="0"/>
              <a:t>: </a:t>
            </a:r>
            <a:r>
              <a:rPr lang="en-US" altLang="ko-KR" sz="1100" dirty="0"/>
              <a:t>2</a:t>
            </a:r>
            <a:r>
              <a:rPr lang="ko-KR" altLang="en-US" sz="1100" dirty="0" smtClean="0"/>
              <a:t>초당 </a:t>
            </a:r>
            <a:r>
              <a:rPr lang="en-US" altLang="ko-KR" sz="1100" dirty="0"/>
              <a:t>3</a:t>
            </a:r>
            <a:r>
              <a:rPr lang="ko-KR" altLang="en-US" sz="1100" dirty="0" smtClean="0"/>
              <a:t>번 </a:t>
            </a:r>
            <a:r>
              <a:rPr lang="ko-KR" altLang="en-US" sz="1100" dirty="0" smtClean="0"/>
              <a:t>공격 </a:t>
            </a:r>
            <a:r>
              <a:rPr lang="en-US" altLang="ko-KR" sz="1100" dirty="0" smtClean="0"/>
              <a:t>(Default</a:t>
            </a:r>
            <a:r>
              <a:rPr lang="en-US" altLang="ko-KR" sz="1100" dirty="0" smtClean="0"/>
              <a:t>)</a:t>
            </a:r>
          </a:p>
          <a:p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공격 속도 제한 없음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공격속도가 공격모션보다 빠를 시 모션을 캔슬 시킴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dirty="0"/>
          </a:p>
          <a:p>
            <a:r>
              <a:rPr lang="ko-KR" altLang="en-US" sz="1100" dirty="0" smtClean="0"/>
              <a:t>피격</a:t>
            </a:r>
            <a:r>
              <a:rPr lang="en-US" altLang="ko-KR" sz="1100" dirty="0" smtClean="0"/>
              <a:t>(Hit)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</a:t>
            </a:r>
            <a:r>
              <a:rPr lang="ko-KR" altLang="en-US" sz="1100" dirty="0" smtClean="0"/>
              <a:t>돌아옴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우는 표정으로 잠깐 되었다가 다시 원래대로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처치</a:t>
            </a:r>
            <a:r>
              <a:rPr lang="en-US" altLang="ko-KR" sz="1100" dirty="0" smtClean="0"/>
              <a:t>(Die)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</a:t>
            </a:r>
            <a:r>
              <a:rPr lang="ko-KR" altLang="en-US" sz="1100" dirty="0" smtClean="0"/>
              <a:t>일어남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애니메이션 목록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dirty="0" smtClean="0"/>
              <a:t>Attack 1</a:t>
            </a:r>
            <a:br>
              <a:rPr lang="en-US" altLang="ko-KR" sz="1100" dirty="0" smtClean="0"/>
            </a:br>
            <a:r>
              <a:rPr lang="en-US" altLang="ko-KR" sz="1100" dirty="0" smtClean="0"/>
              <a:t>Attack 2</a:t>
            </a:r>
          </a:p>
          <a:p>
            <a:r>
              <a:rPr lang="en-US" altLang="ko-KR" sz="1100" dirty="0" smtClean="0"/>
              <a:t>Attack 3</a:t>
            </a:r>
          </a:p>
          <a:p>
            <a:r>
              <a:rPr lang="en-US" altLang="ko-KR" sz="1100" dirty="0" smtClean="0"/>
              <a:t>Idle</a:t>
            </a:r>
          </a:p>
          <a:p>
            <a:r>
              <a:rPr lang="en-US" altLang="ko-KR" sz="1100" dirty="0" smtClean="0"/>
              <a:t>Move</a:t>
            </a:r>
          </a:p>
          <a:p>
            <a:r>
              <a:rPr lang="en-US" altLang="ko-KR" sz="1100" dirty="0" smtClean="0"/>
              <a:t>Die</a:t>
            </a:r>
          </a:p>
          <a:p>
            <a:r>
              <a:rPr lang="en-US" altLang="ko-KR" sz="1100" dirty="0" smtClean="0"/>
              <a:t>Hit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몬스터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보스만 해당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altLang="ko-KR" sz="1100" dirty="0" smtClean="0"/>
              <a:t>Drop (</a:t>
            </a:r>
            <a:r>
              <a:rPr lang="ko-KR" altLang="en-US" sz="1100" dirty="0" smtClean="0"/>
              <a:t>보스 몬스터 처치 시 출력</a:t>
            </a:r>
            <a:r>
              <a:rPr lang="en-US" altLang="ko-KR" sz="1100" dirty="0" smtClean="0"/>
              <a:t>)</a:t>
            </a:r>
            <a:endParaRPr lang="en-US" altLang="ko-KR" sz="1100" dirty="0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36495" y="1178153"/>
            <a:ext cx="2134036" cy="1634600"/>
          </a:xfrm>
          <a:prstGeom prst="rect">
            <a:avLst/>
          </a:prstGeom>
        </p:spPr>
      </p:pic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4705422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4020883"/>
            <a:ext cx="3030104" cy="2320958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5310506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5355775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5240541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490226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5585686"/>
            <a:ext cx="207698" cy="42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013160" y="1178153"/>
            <a:ext cx="2128991" cy="1634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673" y="2861823"/>
            <a:ext cx="1491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</a:t>
            </a:r>
            <a:r>
              <a:rPr lang="ko-KR" altLang="en-US" sz="1600" dirty="0" smtClean="0"/>
              <a:t>나무숲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(1~49)</a:t>
            </a:r>
            <a:r>
              <a:rPr lang="ko-KR" altLang="en-US" sz="1600" dirty="0" smtClean="0"/>
              <a:t>장</a:t>
            </a:r>
            <a:endParaRPr lang="ko-KR" altLang="en-US" sz="16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5"/>
          <a:stretch/>
        </p:blipFill>
        <p:spPr>
          <a:xfrm>
            <a:off x="230181" y="3816618"/>
            <a:ext cx="2142334" cy="161941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58"/>
          <a:stretch/>
        </p:blipFill>
        <p:spPr>
          <a:xfrm>
            <a:off x="5824611" y="1178153"/>
            <a:ext cx="2136597" cy="1626119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3111" y="900606"/>
            <a:ext cx="251759" cy="25175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331815" y="2861823"/>
            <a:ext cx="1491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불타는 낙양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(50~99)</a:t>
            </a:r>
            <a:r>
              <a:rPr lang="ko-KR" altLang="en-US" sz="1600" dirty="0" smtClean="0"/>
              <a:t>장</a:t>
            </a:r>
            <a:endParaRPr lang="ko-KR" alt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6147796" y="2861823"/>
            <a:ext cx="1491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하비 성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(100~150)</a:t>
            </a:r>
            <a:r>
              <a:rPr lang="ko-KR" altLang="en-US" sz="1600" dirty="0" smtClean="0"/>
              <a:t>장</a:t>
            </a:r>
            <a:endParaRPr lang="ko-KR" alt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557673" y="5571868"/>
            <a:ext cx="1491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보물방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수색 스테이지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12429</TotalTime>
  <Words>2257</Words>
  <Application>Microsoft Office PowerPoint</Application>
  <PresentationFormat>와이드스크린</PresentationFormat>
  <Paragraphs>595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891</cp:revision>
  <dcterms:created xsi:type="dcterms:W3CDTF">2020-08-13T13:01:44Z</dcterms:created>
  <dcterms:modified xsi:type="dcterms:W3CDTF">2020-11-23T18:23:41Z</dcterms:modified>
</cp:coreProperties>
</file>